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2" r:id="rId2"/>
  </p:sldMasterIdLst>
  <p:notesMasterIdLst>
    <p:notesMasterId r:id="rId25"/>
  </p:notesMasterIdLst>
  <p:sldIdLst>
    <p:sldId id="256" r:id="rId3"/>
    <p:sldId id="265" r:id="rId4"/>
    <p:sldId id="289" r:id="rId5"/>
    <p:sldId id="288" r:id="rId6"/>
    <p:sldId id="293" r:id="rId7"/>
    <p:sldId id="294" r:id="rId8"/>
    <p:sldId id="297" r:id="rId9"/>
    <p:sldId id="291" r:id="rId10"/>
    <p:sldId id="296" r:id="rId11"/>
    <p:sldId id="259" r:id="rId12"/>
    <p:sldId id="301" r:id="rId13"/>
    <p:sldId id="260" r:id="rId14"/>
    <p:sldId id="261" r:id="rId15"/>
    <p:sldId id="305" r:id="rId16"/>
    <p:sldId id="304" r:id="rId17"/>
    <p:sldId id="303" r:id="rId18"/>
    <p:sldId id="306" r:id="rId19"/>
    <p:sldId id="267" r:id="rId20"/>
    <p:sldId id="268" r:id="rId21"/>
    <p:sldId id="269" r:id="rId22"/>
    <p:sldId id="266" r:id="rId23"/>
    <p:sldId id="262" r:id="rId2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h4PCzASQB14GigI+vo/KgKBC4VU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1A5449-42D4-4923-82A6-5984B16DD5A6}" v="13" dt="2020-01-15T00:48:36.7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6" autoAdjust="0"/>
    <p:restoredTop sz="94660"/>
  </p:normalViewPr>
  <p:slideViewPr>
    <p:cSldViewPr snapToGrid="0">
      <p:cViewPr>
        <p:scale>
          <a:sx n="90" d="100"/>
          <a:sy n="90" d="100"/>
        </p:scale>
        <p:origin x="1171" y="-72"/>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customschemas.google.com/relationships/presentationmetadata" Target="meta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 name="Google Shape;9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4792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53547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5302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7849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6d8f6cb81a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6d8f6cb81a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g6d8f6cb81a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extLst>
      <p:ext uri="{BB962C8B-B14F-4D97-AF65-F5344CB8AC3E}">
        <p14:creationId xmlns:p14="http://schemas.microsoft.com/office/powerpoint/2010/main" val="4235436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57725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356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8f6cb81a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8f6cb81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6d8f6cb81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extLst>
      <p:ext uri="{BB962C8B-B14F-4D97-AF65-F5344CB8AC3E}">
        <p14:creationId xmlns:p14="http://schemas.microsoft.com/office/powerpoint/2010/main" val="6888768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8f6cb81a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8f6cb81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6d8f6cb81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extLst>
      <p:ext uri="{BB962C8B-B14F-4D97-AF65-F5344CB8AC3E}">
        <p14:creationId xmlns:p14="http://schemas.microsoft.com/office/powerpoint/2010/main" val="3464374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8f6cb81a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8f6cb81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6d8f6cb81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extLst>
      <p:ext uri="{BB962C8B-B14F-4D97-AF65-F5344CB8AC3E}">
        <p14:creationId xmlns:p14="http://schemas.microsoft.com/office/powerpoint/2010/main" val="4234853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8f6cb81a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8f6cb81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6d8f6cb81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extLst>
      <p:ext uri="{BB962C8B-B14F-4D97-AF65-F5344CB8AC3E}">
        <p14:creationId xmlns:p14="http://schemas.microsoft.com/office/powerpoint/2010/main" val="2718276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8f6cb81a_0_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8f6cb81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g6d8f6cb81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extLst>
      <p:ext uri="{BB962C8B-B14F-4D97-AF65-F5344CB8AC3E}">
        <p14:creationId xmlns:p14="http://schemas.microsoft.com/office/powerpoint/2010/main" val="2064336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blip>
          <a:stretch>
            <a:fillRect/>
          </a:stretch>
        </a:blip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3" name="Google Shape;53;p1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4" name="Google Shape;54;p1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5" name="Google Shape;55;p1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6" name="Google Shape;56;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71" name="Google Shape;71;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2" name="Google Shape;72;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9"/>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rm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8" name="Google Shape;78;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9" name="Google Shape;79;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20"/>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5" name="Google Shape;85;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21"/>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21"/>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1" name="Google Shape;9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8"/>
          <p:cNvSpPr txBox="1">
            <a:spLocks noGrp="1"/>
          </p:cNvSpPr>
          <p:nvPr>
            <p:ph type="title"/>
          </p:nvPr>
        </p:nvSpPr>
        <p:spPr>
          <a:xfrm>
            <a:off x="1619672" y="0"/>
            <a:ext cx="7524328" cy="1069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3F3F3F"/>
              </a:buClr>
              <a:buSzPts val="4000"/>
              <a:buFont typeface="Arial"/>
              <a:buNone/>
              <a:defRPr sz="4000" b="1" i="0" u="none" strike="noStrike" cap="none">
                <a:solidFill>
                  <a:srgbClr val="3F3F3F"/>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8"/>
          <p:cNvSpPr txBox="1">
            <a:spLocks noGrp="1"/>
          </p:cNvSpPr>
          <p:nvPr>
            <p:ph type="body" idx="1"/>
          </p:nvPr>
        </p:nvSpPr>
        <p:spPr>
          <a:xfrm>
            <a:off x="2123728" y="1268760"/>
            <a:ext cx="6563072" cy="460648"/>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00"/>
              </a:spcBef>
              <a:spcAft>
                <a:spcPts val="0"/>
              </a:spcAft>
              <a:buClr>
                <a:srgbClr val="3F3F3F"/>
              </a:buClr>
              <a:buSzPts val="2000"/>
              <a:buFont typeface="Arial"/>
              <a:buNone/>
              <a:defRPr sz="20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9pPr>
          </a:lstStyle>
          <a:p>
            <a:endParaRPr/>
          </a:p>
        </p:txBody>
      </p:sp>
      <p:sp>
        <p:nvSpPr>
          <p:cNvPr id="14" name="Google Shape;14;p8"/>
          <p:cNvSpPr txBox="1">
            <a:spLocks noGrp="1"/>
          </p:cNvSpPr>
          <p:nvPr>
            <p:ph type="body" idx="2"/>
          </p:nvPr>
        </p:nvSpPr>
        <p:spPr>
          <a:xfrm>
            <a:off x="2134072" y="1844824"/>
            <a:ext cx="6563072" cy="4147865"/>
          </a:xfrm>
          <a:prstGeom prst="rect">
            <a:avLst/>
          </a:prstGeom>
          <a:noFill/>
          <a:ln>
            <a:noFill/>
          </a:ln>
        </p:spPr>
        <p:txBody>
          <a:bodyPr spcFirstLastPara="1" wrap="square" lIns="396000" tIns="45700" rIns="91425" bIns="45700" anchor="t" anchorCtr="0">
            <a:noAutofit/>
          </a:bodyPr>
          <a:lstStyle>
            <a:lvl1pPr marL="457200" marR="0" lvl="0" indent="-228600" algn="l" rtl="0">
              <a:spcBef>
                <a:spcPts val="280"/>
              </a:spcBef>
              <a:spcAft>
                <a:spcPts val="0"/>
              </a:spcAft>
              <a:buClr>
                <a:srgbClr val="3F3F3F"/>
              </a:buClr>
              <a:buSzPts val="1400"/>
              <a:buFont typeface="Arial"/>
              <a:buNone/>
              <a:defRPr sz="1400" b="0" i="0" u="none" strike="noStrike" cap="none">
                <a:solidFill>
                  <a:srgbClr val="3F3F3F"/>
                </a:solidFill>
                <a:latin typeface="Malgun Gothic"/>
                <a:ea typeface="Malgun Gothic"/>
                <a:cs typeface="Malgun Gothic"/>
                <a:sym typeface="Malgun Gothic"/>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9"/>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262626"/>
              </a:buClr>
              <a:buSzPts val="4000"/>
              <a:buFont typeface="Arial"/>
              <a:buNone/>
              <a:defRPr sz="4000" b="1" i="0" u="none" strike="noStrike" cap="none">
                <a:solidFill>
                  <a:srgbClr val="26262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9"/>
          <p:cNvSpPr txBox="1">
            <a:spLocks noGrp="1"/>
          </p:cNvSpPr>
          <p:nvPr>
            <p:ph type="body" idx="1"/>
          </p:nvPr>
        </p:nvSpPr>
        <p:spPr>
          <a:xfrm>
            <a:off x="457200" y="1600201"/>
            <a:ext cx="8229600" cy="460648"/>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400"/>
              </a:spcBef>
              <a:spcAft>
                <a:spcPts val="0"/>
              </a:spcAft>
              <a:buClr>
                <a:srgbClr val="3F3F3F"/>
              </a:buClr>
              <a:buSzPts val="2000"/>
              <a:buFont typeface="Arial"/>
              <a:buNone/>
              <a:defRPr sz="20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9pPr>
          </a:lstStyle>
          <a:p>
            <a:endParaRPr/>
          </a:p>
        </p:txBody>
      </p:sp>
      <p:sp>
        <p:nvSpPr>
          <p:cNvPr id="18" name="Google Shape;18;p9"/>
          <p:cNvSpPr txBox="1">
            <a:spLocks noGrp="1"/>
          </p:cNvSpPr>
          <p:nvPr>
            <p:ph type="body" idx="2"/>
          </p:nvPr>
        </p:nvSpPr>
        <p:spPr>
          <a:xfrm>
            <a:off x="467544" y="2276872"/>
            <a:ext cx="8229600" cy="3600400"/>
          </a:xfrm>
          <a:prstGeom prst="rect">
            <a:avLst/>
          </a:prstGeom>
          <a:noFill/>
          <a:ln>
            <a:noFill/>
          </a:ln>
        </p:spPr>
        <p:txBody>
          <a:bodyPr spcFirstLastPara="1" wrap="square" lIns="396000" tIns="45700" rIns="91425" bIns="45700" anchor="t" anchorCtr="0">
            <a:noAutofit/>
          </a:bodyPr>
          <a:lstStyle>
            <a:lvl1pPr marL="457200" marR="0" lvl="0" indent="-228600" algn="l" rtl="0">
              <a:spcBef>
                <a:spcPts val="280"/>
              </a:spcBef>
              <a:spcAft>
                <a:spcPts val="0"/>
              </a:spcAft>
              <a:buClr>
                <a:srgbClr val="3F3F3F"/>
              </a:buClr>
              <a:buSzPts val="1400"/>
              <a:buFont typeface="Arial"/>
              <a:buNone/>
              <a:defRPr sz="14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Malgun Gothic"/>
                <a:ea typeface="Malgun Gothic"/>
                <a:cs typeface="Malgun Gothic"/>
                <a:sym typeface="Malgun Gothic"/>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Malgun Gothic"/>
                <a:ea typeface="Malgun Gothic"/>
                <a:cs typeface="Malgun Gothic"/>
                <a:sym typeface="Malgun Gothic"/>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6778"/>
            <a:ext cx="9144000" cy="1069514"/>
          </a:xfrm>
          <a:prstGeom prst="rect">
            <a:avLst/>
          </a:prstGeom>
        </p:spPr>
        <p:txBody>
          <a:bodyPr anchor="ctr"/>
          <a:lstStyle>
            <a:lvl1pPr>
              <a:defRPr b="1" baseline="0">
                <a:solidFill>
                  <a:schemeClr val="tx1">
                    <a:lumMod val="85000"/>
                    <a:lumOff val="15000"/>
                  </a:schemeClr>
                </a:solidFill>
                <a:latin typeface="Arial" pitchFamily="34" charset="0"/>
                <a:cs typeface="Arial" pitchFamily="34" charset="0"/>
              </a:defRPr>
            </a:lvl1pPr>
          </a:lstStyle>
          <a:p>
            <a:r>
              <a:rPr lang="en-US" altLang="ko-KR" dirty="0"/>
              <a:t> Free PPT _ Click to add title</a:t>
            </a:r>
            <a:endParaRPr lang="ko-KR" altLang="en-US" dirty="0"/>
          </a:p>
        </p:txBody>
      </p:sp>
      <p:sp>
        <p:nvSpPr>
          <p:cNvPr id="3" name="Content Placeholder 2"/>
          <p:cNvSpPr>
            <a:spLocks noGrp="1"/>
          </p:cNvSpPr>
          <p:nvPr>
            <p:ph idx="1"/>
          </p:nvPr>
        </p:nvSpPr>
        <p:spPr>
          <a:xfrm>
            <a:off x="457200" y="1600201"/>
            <a:ext cx="8229600"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
        <p:nvSpPr>
          <p:cNvPr id="4" name="Content Placeholder 2"/>
          <p:cNvSpPr>
            <a:spLocks noGrp="1"/>
          </p:cNvSpPr>
          <p:nvPr>
            <p:ph idx="10"/>
          </p:nvPr>
        </p:nvSpPr>
        <p:spPr>
          <a:xfrm>
            <a:off x="467544" y="2276872"/>
            <a:ext cx="8229600" cy="3600400"/>
          </a:xfrm>
          <a:prstGeom prst="rect">
            <a:avLst/>
          </a:prstGeom>
        </p:spPr>
        <p:txBody>
          <a:bodyPr lIns="396000" anchor="t"/>
          <a:lstStyle>
            <a:lvl1pPr marL="0" indent="0">
              <a:buNone/>
              <a:defRPr sz="14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Tree>
    <p:extLst>
      <p:ext uri="{BB962C8B-B14F-4D97-AF65-F5344CB8AC3E}">
        <p14:creationId xmlns:p14="http://schemas.microsoft.com/office/powerpoint/2010/main" val="3797414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1069514"/>
          </a:xfrm>
          <a:prstGeom prst="rect">
            <a:avLst/>
          </a:prstGeom>
        </p:spPr>
        <p:txBody>
          <a:bodyPr anchor="ctr"/>
          <a:lstStyle>
            <a:lvl1pPr>
              <a:defRPr b="1" baseline="0">
                <a:solidFill>
                  <a:schemeClr val="tx1">
                    <a:lumMod val="75000"/>
                    <a:lumOff val="25000"/>
                  </a:schemeClr>
                </a:solidFill>
                <a:latin typeface="Arial" pitchFamily="34" charset="0"/>
                <a:cs typeface="Arial" pitchFamily="34" charset="0"/>
              </a:defRPr>
            </a:lvl1pPr>
          </a:lstStyle>
          <a:p>
            <a:r>
              <a:rPr lang="en-US" altLang="ko-KR" dirty="0"/>
              <a:t>Free PPT _ Click to add title</a:t>
            </a:r>
            <a:endParaRPr lang="ko-KR" altLang="en-US" dirty="0"/>
          </a:p>
        </p:txBody>
      </p:sp>
      <p:sp>
        <p:nvSpPr>
          <p:cNvPr id="4" name="Content Placeholder 2"/>
          <p:cNvSpPr>
            <a:spLocks noGrp="1"/>
          </p:cNvSpPr>
          <p:nvPr>
            <p:ph idx="1"/>
          </p:nvPr>
        </p:nvSpPr>
        <p:spPr>
          <a:xfrm>
            <a:off x="2123728" y="1268760"/>
            <a:ext cx="6563072"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
        <p:nvSpPr>
          <p:cNvPr id="5" name="Content Placeholder 2"/>
          <p:cNvSpPr>
            <a:spLocks noGrp="1"/>
          </p:cNvSpPr>
          <p:nvPr>
            <p:ph idx="10"/>
          </p:nvPr>
        </p:nvSpPr>
        <p:spPr>
          <a:xfrm>
            <a:off x="2134072" y="1844824"/>
            <a:ext cx="6563072" cy="4147865"/>
          </a:xfrm>
          <a:prstGeom prst="rect">
            <a:avLst/>
          </a:prstGeom>
        </p:spPr>
        <p:txBody>
          <a:bodyPr lIns="396000" anchor="t"/>
          <a:lstStyle>
            <a:lvl1pPr marL="0" indent="0">
              <a:buNone/>
              <a:defRPr sz="1400">
                <a:solidFill>
                  <a:schemeClr val="tx1">
                    <a:lumMod val="75000"/>
                    <a:lumOff val="25000"/>
                  </a:schemeClr>
                </a:solidFill>
              </a:defRPr>
            </a:lvl1pPr>
          </a:lstStyle>
          <a:p>
            <a:pPr lvl="0"/>
            <a:r>
              <a:rPr lang="en-US" altLang="ko-KR" dirty="0"/>
              <a:t>Click to edit Master text styles</a:t>
            </a:r>
          </a:p>
        </p:txBody>
      </p:sp>
    </p:spTree>
    <p:extLst>
      <p:ext uri="{BB962C8B-B14F-4D97-AF65-F5344CB8AC3E}">
        <p14:creationId xmlns:p14="http://schemas.microsoft.com/office/powerpoint/2010/main" val="1397195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
        <p:cNvGrpSpPr/>
        <p:nvPr/>
      </p:nvGrpSpPr>
      <p:grpSpPr>
        <a:xfrm>
          <a:off x="0" y="0"/>
          <a:ext cx="0" cy="0"/>
          <a:chOff x="0" y="0"/>
          <a:chExt cx="0" cy="0"/>
        </a:xfrm>
      </p:grpSpPr>
      <p:sp>
        <p:nvSpPr>
          <p:cNvPr id="26" name="Google Shape;26;p11"/>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1"/>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8" name="Google Shape;28;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
        <p:cNvGrpSpPr/>
        <p:nvPr/>
      </p:nvGrpSpPr>
      <p:grpSpPr>
        <a:xfrm>
          <a:off x="0" y="0"/>
          <a:ext cx="0" cy="0"/>
          <a:chOff x="0" y="0"/>
          <a:chExt cx="0" cy="0"/>
        </a:xfrm>
      </p:grpSpPr>
      <p:sp>
        <p:nvSpPr>
          <p:cNvPr id="32" name="Google Shape;32;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 name="Google Shape;34;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13"/>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3"/>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40" name="Google Shape;40;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4"/>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6" name="Google Shape;46;p14"/>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7" name="Google Shape;47;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64" r:id="rId4"/>
    <p:sldLayoutId id="2147483665"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sp>
        <p:nvSpPr>
          <p:cNvPr id="20" name="Google Shape;20;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1" name="Google Shape;21;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2" name="Google Shape;22;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 name="Google Shape;23;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4" name="Google Shape;24;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3" name="Google Shape;103;p1"/>
          <p:cNvSpPr/>
          <p:nvPr/>
        </p:nvSpPr>
        <p:spPr>
          <a:xfrm>
            <a:off x="0" y="4509120"/>
            <a:ext cx="9144000" cy="1944216"/>
          </a:xfrm>
          <a:prstGeom prst="rect">
            <a:avLst/>
          </a:prstGeom>
          <a:solidFill>
            <a:srgbClr val="E36C09">
              <a:alpha val="8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104" name="Google Shape;104;p1"/>
          <p:cNvSpPr txBox="1"/>
          <p:nvPr/>
        </p:nvSpPr>
        <p:spPr>
          <a:xfrm>
            <a:off x="1736443" y="4350169"/>
            <a:ext cx="5671114" cy="226211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lang="en-US" sz="2800" b="1" i="0" u="none" strike="noStrike" cap="none" dirty="0">
              <a:solidFill>
                <a:schemeClr val="bg1"/>
              </a:solidFill>
              <a:sym typeface="Arial"/>
            </a:endParaRPr>
          </a:p>
          <a:p>
            <a:pPr marL="0" marR="0" lvl="0" indent="0" algn="ctr" rtl="0">
              <a:spcBef>
                <a:spcPts val="0"/>
              </a:spcBef>
              <a:spcAft>
                <a:spcPts val="0"/>
              </a:spcAft>
              <a:buNone/>
            </a:pPr>
            <a:r>
              <a:rPr lang="en-US" sz="3200" b="1" i="0" u="none" strike="noStrike" cap="none" dirty="0">
                <a:solidFill>
                  <a:schemeClr val="bg1"/>
                </a:solidFill>
                <a:sym typeface="Arial"/>
              </a:rPr>
              <a:t>Perceptions of wine </a:t>
            </a:r>
            <a:r>
              <a:rPr lang="en-US" sz="3200" b="1" dirty="0">
                <a:solidFill>
                  <a:schemeClr val="bg1"/>
                </a:solidFill>
              </a:rPr>
              <a:t>q</a:t>
            </a:r>
            <a:r>
              <a:rPr lang="en-US" sz="3200" b="1" i="0" u="none" strike="noStrike" cap="none" dirty="0">
                <a:solidFill>
                  <a:schemeClr val="bg1"/>
                </a:solidFill>
                <a:sym typeface="Arial"/>
              </a:rPr>
              <a:t>uality</a:t>
            </a:r>
            <a:endParaRPr sz="1600" dirty="0">
              <a:solidFill>
                <a:schemeClr val="bg1"/>
              </a:solidFill>
            </a:endParaRPr>
          </a:p>
          <a:p>
            <a:pPr marL="0" marR="0" lvl="0" indent="0" algn="ctr" rtl="0">
              <a:spcBef>
                <a:spcPts val="0"/>
              </a:spcBef>
              <a:spcAft>
                <a:spcPts val="0"/>
              </a:spcAft>
              <a:buNone/>
            </a:pPr>
            <a:r>
              <a:rPr lang="en-US" sz="1600" b="1" dirty="0">
                <a:solidFill>
                  <a:schemeClr val="bg1"/>
                </a:solidFill>
              </a:rPr>
              <a:t>t</a:t>
            </a:r>
            <a:r>
              <a:rPr lang="en-US" sz="1600" b="1" i="0" u="none" strike="noStrike" cap="none" dirty="0">
                <a:solidFill>
                  <a:schemeClr val="bg1"/>
                </a:solidFill>
                <a:latin typeface="Arial"/>
                <a:ea typeface="Arial"/>
                <a:cs typeface="Arial"/>
                <a:sym typeface="Arial"/>
              </a:rPr>
              <a:t>hrough visualization &amp; machine learning</a:t>
            </a:r>
            <a:br>
              <a:rPr lang="en-US" sz="1800" b="1" i="0" u="none" strike="noStrike" cap="none" dirty="0">
                <a:solidFill>
                  <a:srgbClr val="262626"/>
                </a:solidFill>
                <a:latin typeface="Arial"/>
                <a:ea typeface="Arial"/>
                <a:cs typeface="Arial"/>
                <a:sym typeface="Arial"/>
              </a:rPr>
            </a:br>
            <a:br>
              <a:rPr lang="en-US" dirty="0"/>
            </a:br>
            <a:r>
              <a:rPr lang="en-US" sz="1500" b="1" i="0" u="none" strike="noStrike" cap="none" dirty="0">
                <a:solidFill>
                  <a:srgbClr val="262626"/>
                </a:solidFill>
                <a:latin typeface="Arial"/>
                <a:ea typeface="Arial"/>
                <a:cs typeface="Arial"/>
                <a:sym typeface="Arial"/>
              </a:rPr>
              <a:t>Tyler Adams • Edgardo Bungay, Jr • Karen Graham  </a:t>
            </a:r>
            <a:endParaRPr dirty="0"/>
          </a:p>
          <a:p>
            <a:pPr marL="0" marR="0" lvl="0" indent="0" algn="ctr" rtl="0">
              <a:spcBef>
                <a:spcPts val="0"/>
              </a:spcBef>
              <a:spcAft>
                <a:spcPts val="0"/>
              </a:spcAft>
              <a:buNone/>
            </a:pPr>
            <a:endParaRPr sz="3600" b="1" i="0" u="none" strike="noStrike" cap="none" dirty="0">
              <a:solidFill>
                <a:srgbClr val="262626"/>
              </a:solidFill>
              <a:latin typeface="Arial"/>
              <a:ea typeface="Arial"/>
              <a:cs typeface="Arial"/>
              <a:sym typeface="Arial"/>
            </a:endParaRPr>
          </a:p>
        </p:txBody>
      </p:sp>
      <p:sp>
        <p:nvSpPr>
          <p:cNvPr id="105" name="Google Shape;105;p1"/>
          <p:cNvSpPr/>
          <p:nvPr/>
        </p:nvSpPr>
        <p:spPr>
          <a:xfrm>
            <a:off x="8768287" y="4509120"/>
            <a:ext cx="375712" cy="1944216"/>
          </a:xfrm>
          <a:prstGeom prst="rect">
            <a:avLst/>
          </a:prstGeom>
          <a:solidFill>
            <a:srgbClr val="97480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sp>
        <p:nvSpPr>
          <p:cNvPr id="106" name="Google Shape;106;p1"/>
          <p:cNvSpPr/>
          <p:nvPr/>
        </p:nvSpPr>
        <p:spPr>
          <a:xfrm>
            <a:off x="8375551" y="4509120"/>
            <a:ext cx="392791" cy="1944216"/>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Malgun Gothic"/>
              <a:ea typeface="Malgun Gothic"/>
              <a:cs typeface="Malgun Gothic"/>
              <a:sym typeface="Malgun Gothic"/>
            </a:endParaRPr>
          </a:p>
        </p:txBody>
      </p:sp>
      <p:pic>
        <p:nvPicPr>
          <p:cNvPr id="107" name="Google Shape;107;p1" descr="Wine"/>
          <p:cNvPicPr preferRelativeResize="0"/>
          <p:nvPr/>
        </p:nvPicPr>
        <p:blipFill rotWithShape="1">
          <a:blip r:embed="rId3">
            <a:alphaModFix/>
          </a:blip>
          <a:srcRect/>
          <a:stretch/>
        </p:blipFill>
        <p:spPr>
          <a:xfrm>
            <a:off x="4114800" y="2971800"/>
            <a:ext cx="914400" cy="914400"/>
          </a:xfrm>
          <a:prstGeom prst="rect">
            <a:avLst/>
          </a:prstGeom>
          <a:noFill/>
          <a:ln>
            <a:noFill/>
          </a:ln>
        </p:spPr>
      </p:pic>
      <p:pic>
        <p:nvPicPr>
          <p:cNvPr id="3" name="Picture 2" descr="A glass of wine&#10;&#10;Description automatically generated">
            <a:extLst>
              <a:ext uri="{FF2B5EF4-FFF2-40B4-BE49-F238E27FC236}">
                <a16:creationId xmlns:a16="http://schemas.microsoft.com/office/drawing/2014/main" id="{4C6E8C9C-B68C-4D28-914D-14ABDD761DD5}"/>
              </a:ext>
            </a:extLst>
          </p:cNvPr>
          <p:cNvPicPr>
            <a:picLocks noChangeAspect="1"/>
          </p:cNvPicPr>
          <p:nvPr/>
        </p:nvPicPr>
        <p:blipFill>
          <a:blip r:embed="rId4">
            <a:alphaModFix amt="94000"/>
          </a:blip>
          <a:stretch>
            <a:fillRect/>
          </a:stretch>
        </p:blipFill>
        <p:spPr>
          <a:xfrm>
            <a:off x="-1" y="654526"/>
            <a:ext cx="9144000" cy="39188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3"/>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262626"/>
              </a:buClr>
              <a:buSzPts val="4000"/>
              <a:buFont typeface="Arial"/>
              <a:buNone/>
            </a:pPr>
            <a:r>
              <a:rPr lang="en-US" dirty="0"/>
              <a:t>Residual Sugar vs Alcohol</a:t>
            </a:r>
            <a:endParaRPr sz="3900" dirty="0"/>
          </a:p>
        </p:txBody>
      </p:sp>
      <p:pic>
        <p:nvPicPr>
          <p:cNvPr id="127" name="Google Shape;127;p3"/>
          <p:cNvPicPr preferRelativeResize="0">
            <a:picLocks noGrp="1"/>
          </p:cNvPicPr>
          <p:nvPr>
            <p:ph type="body" idx="2"/>
          </p:nvPr>
        </p:nvPicPr>
        <p:blipFill rotWithShape="1">
          <a:blip r:embed="rId3">
            <a:alphaModFix/>
          </a:blip>
          <a:srcRect/>
          <a:stretch/>
        </p:blipFill>
        <p:spPr>
          <a:xfrm>
            <a:off x="755839" y="2049725"/>
            <a:ext cx="7254686" cy="3998650"/>
          </a:xfrm>
          <a:prstGeom prst="rect">
            <a:avLst/>
          </a:prstGeom>
          <a:noFill/>
          <a:ln>
            <a:noFill/>
          </a:ln>
        </p:spPr>
      </p:pic>
      <p:sp>
        <p:nvSpPr>
          <p:cNvPr id="3" name="Text Placeholder 2">
            <a:extLst>
              <a:ext uri="{FF2B5EF4-FFF2-40B4-BE49-F238E27FC236}">
                <a16:creationId xmlns:a16="http://schemas.microsoft.com/office/drawing/2014/main" id="{6DBD24B6-BBCA-49FF-AF56-F511A180C1EE}"/>
              </a:ext>
            </a:extLst>
          </p:cNvPr>
          <p:cNvSpPr>
            <a:spLocks noGrp="1"/>
          </p:cNvSpPr>
          <p:nvPr>
            <p:ph type="body" idx="1"/>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3" name="Text Placeholder 2">
            <a:extLst>
              <a:ext uri="{FF2B5EF4-FFF2-40B4-BE49-F238E27FC236}">
                <a16:creationId xmlns:a16="http://schemas.microsoft.com/office/drawing/2014/main" id="{8F4B3AE2-5ED8-409A-8618-274CCDEC0186}"/>
              </a:ext>
            </a:extLst>
          </p:cNvPr>
          <p:cNvSpPr>
            <a:spLocks noGrp="1"/>
          </p:cNvSpPr>
          <p:nvPr>
            <p:ph type="body" idx="2"/>
          </p:nvPr>
        </p:nvSpPr>
        <p:spPr/>
        <p:txBody>
          <a:bodyPr/>
          <a:lstStyle/>
          <a:p>
            <a:endParaRPr lang="en-US"/>
          </a:p>
        </p:txBody>
      </p:sp>
      <p:pic>
        <p:nvPicPr>
          <p:cNvPr id="8" name="Google Shape;128;p3">
            <a:extLst>
              <a:ext uri="{FF2B5EF4-FFF2-40B4-BE49-F238E27FC236}">
                <a16:creationId xmlns:a16="http://schemas.microsoft.com/office/drawing/2014/main" id="{F4CF8B24-D684-4F8C-ABE6-A625971FDD4B}"/>
              </a:ext>
            </a:extLst>
          </p:cNvPr>
          <p:cNvPicPr preferRelativeResize="0"/>
          <p:nvPr/>
        </p:nvPicPr>
        <p:blipFill rotWithShape="1">
          <a:blip r:embed="rId3">
            <a:alphaModFix/>
          </a:blip>
          <a:srcRect/>
          <a:stretch/>
        </p:blipFill>
        <p:spPr>
          <a:xfrm>
            <a:off x="446856" y="2276871"/>
            <a:ext cx="8229600" cy="3600399"/>
          </a:xfrm>
          <a:prstGeom prst="rect">
            <a:avLst/>
          </a:prstGeom>
          <a:noFill/>
          <a:ln>
            <a:noFill/>
          </a:ln>
        </p:spPr>
      </p:pic>
      <p:sp>
        <p:nvSpPr>
          <p:cNvPr id="5" name="Title 4">
            <a:extLst>
              <a:ext uri="{FF2B5EF4-FFF2-40B4-BE49-F238E27FC236}">
                <a16:creationId xmlns:a16="http://schemas.microsoft.com/office/drawing/2014/main" id="{B4F59C3A-ECD3-4BA2-868B-379A6A9E7C12}"/>
              </a:ext>
            </a:extLst>
          </p:cNvPr>
          <p:cNvSpPr>
            <a:spLocks noGrp="1"/>
          </p:cNvSpPr>
          <p:nvPr>
            <p:ph type="title"/>
          </p:nvPr>
        </p:nvSpPr>
        <p:spPr/>
        <p:txBody>
          <a:bodyPr/>
          <a:lstStyle/>
          <a:p>
            <a:r>
              <a:rPr lang="en-US" dirty="0"/>
              <a:t>Quality and Citric Acid</a:t>
            </a:r>
          </a:p>
        </p:txBody>
      </p:sp>
      <p:sp>
        <p:nvSpPr>
          <p:cNvPr id="7" name="Text Placeholder 6">
            <a:extLst>
              <a:ext uri="{FF2B5EF4-FFF2-40B4-BE49-F238E27FC236}">
                <a16:creationId xmlns:a16="http://schemas.microsoft.com/office/drawing/2014/main" id="{708AF1C0-0A1C-464C-A356-AE074D143E7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740959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4"/>
          <p:cNvSpPr txBox="1">
            <a:spLocks noGrp="1"/>
          </p:cNvSpPr>
          <p:nvPr>
            <p:ph type="title"/>
          </p:nvPr>
        </p:nvSpPr>
        <p:spPr>
          <a:xfrm>
            <a:off x="1619672" y="0"/>
            <a:ext cx="7524328"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4000"/>
              <a:buFont typeface="Arial"/>
              <a:buNone/>
            </a:pPr>
            <a:r>
              <a:rPr lang="en-US"/>
              <a:t>Quality vs Alcohol Content</a:t>
            </a:r>
            <a:endParaRPr/>
          </a:p>
        </p:txBody>
      </p:sp>
      <p:pic>
        <p:nvPicPr>
          <p:cNvPr id="137" name="Google Shape;137;p4"/>
          <p:cNvPicPr preferRelativeResize="0">
            <a:picLocks noGrp="1"/>
          </p:cNvPicPr>
          <p:nvPr>
            <p:ph type="body" idx="2"/>
          </p:nvPr>
        </p:nvPicPr>
        <p:blipFill rotWithShape="1">
          <a:blip r:embed="rId3">
            <a:alphaModFix/>
          </a:blip>
          <a:srcRect/>
          <a:stretch/>
        </p:blipFill>
        <p:spPr>
          <a:xfrm>
            <a:off x="2133600" y="1919612"/>
            <a:ext cx="6564313" cy="3998263"/>
          </a:xfrm>
          <a:prstGeom prst="rect">
            <a:avLst/>
          </a:prstGeom>
          <a:noFill/>
          <a:ln>
            <a:noFill/>
          </a:ln>
        </p:spPr>
      </p:pic>
      <p:sp>
        <p:nvSpPr>
          <p:cNvPr id="3" name="Text Placeholder 2">
            <a:extLst>
              <a:ext uri="{FF2B5EF4-FFF2-40B4-BE49-F238E27FC236}">
                <a16:creationId xmlns:a16="http://schemas.microsoft.com/office/drawing/2014/main" id="{D14CBA17-D014-4761-8C05-24A619FCD116}"/>
              </a:ext>
            </a:extLst>
          </p:cNvPr>
          <p:cNvSpPr>
            <a:spLocks noGrp="1"/>
          </p:cNvSpPr>
          <p:nvPr>
            <p:ph type="body" idx="1"/>
          </p:nvPr>
        </p:nvSpPr>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262626"/>
              </a:buClr>
              <a:buSzPts val="4000"/>
              <a:buFont typeface="Arial"/>
              <a:buNone/>
            </a:pPr>
            <a:r>
              <a:rPr lang="en-US" dirty="0"/>
              <a:t>Density and Alcohol</a:t>
            </a:r>
            <a:endParaRPr dirty="0"/>
          </a:p>
        </p:txBody>
      </p:sp>
      <p:sp>
        <p:nvSpPr>
          <p:cNvPr id="143" name="Google Shape;143;p5"/>
          <p:cNvSpPr txBox="1">
            <a:spLocks noGrp="1"/>
          </p:cNvSpPr>
          <p:nvPr>
            <p:ph type="body" idx="1"/>
          </p:nvPr>
        </p:nvSpPr>
        <p:spPr>
          <a:xfrm>
            <a:off x="457200" y="1220934"/>
            <a:ext cx="8229600" cy="46064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2000"/>
              <a:buNone/>
            </a:pPr>
            <a:r>
              <a:rPr lang="en-US"/>
              <a:t>  </a:t>
            </a:r>
            <a:endParaRPr/>
          </a:p>
        </p:txBody>
      </p:sp>
      <p:pic>
        <p:nvPicPr>
          <p:cNvPr id="147" name="Google Shape;147;p5"/>
          <p:cNvPicPr preferRelativeResize="0"/>
          <p:nvPr/>
        </p:nvPicPr>
        <p:blipFill rotWithShape="1">
          <a:blip r:embed="rId3">
            <a:alphaModFix/>
          </a:blip>
          <a:srcRect/>
          <a:stretch/>
        </p:blipFill>
        <p:spPr>
          <a:xfrm>
            <a:off x="158717" y="1220933"/>
            <a:ext cx="8663550" cy="5120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262626"/>
              </a:buClr>
              <a:buSzPts val="4000"/>
              <a:buFont typeface="Arial"/>
              <a:buNone/>
            </a:pPr>
            <a:r>
              <a:rPr lang="en-US" dirty="0"/>
              <a:t>pH and Alcohol</a:t>
            </a:r>
            <a:endParaRPr dirty="0"/>
          </a:p>
        </p:txBody>
      </p:sp>
      <p:sp>
        <p:nvSpPr>
          <p:cNvPr id="143" name="Google Shape;143;p5"/>
          <p:cNvSpPr txBox="1">
            <a:spLocks noGrp="1"/>
          </p:cNvSpPr>
          <p:nvPr>
            <p:ph type="body" idx="1"/>
          </p:nvPr>
        </p:nvSpPr>
        <p:spPr>
          <a:xfrm>
            <a:off x="457200" y="1220934"/>
            <a:ext cx="8229600" cy="46064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2000"/>
              <a:buNone/>
            </a:pPr>
            <a:r>
              <a:rPr lang="en-US"/>
              <a:t>  </a:t>
            </a:r>
            <a:endParaRPr/>
          </a:p>
        </p:txBody>
      </p:sp>
      <p:pic>
        <p:nvPicPr>
          <p:cNvPr id="146" name="Google Shape;146;p5"/>
          <p:cNvPicPr preferRelativeResize="0"/>
          <p:nvPr/>
        </p:nvPicPr>
        <p:blipFill rotWithShape="1">
          <a:blip r:embed="rId3">
            <a:alphaModFix/>
          </a:blip>
          <a:srcRect/>
          <a:stretch/>
        </p:blipFill>
        <p:spPr>
          <a:xfrm>
            <a:off x="236912" y="1220933"/>
            <a:ext cx="8746221" cy="4781933"/>
          </a:xfrm>
          <a:prstGeom prst="rect">
            <a:avLst/>
          </a:prstGeom>
          <a:noFill/>
          <a:ln>
            <a:noFill/>
          </a:ln>
        </p:spPr>
      </p:pic>
    </p:spTree>
    <p:extLst>
      <p:ext uri="{BB962C8B-B14F-4D97-AF65-F5344CB8AC3E}">
        <p14:creationId xmlns:p14="http://schemas.microsoft.com/office/powerpoint/2010/main" val="109574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262626"/>
              </a:buClr>
              <a:buSzPts val="4000"/>
              <a:buFont typeface="Arial"/>
              <a:buNone/>
            </a:pPr>
            <a:r>
              <a:rPr lang="en-US" sz="3000" dirty="0"/>
              <a:t>Fixed Acidity and Volatile </a:t>
            </a:r>
            <a:br>
              <a:rPr lang="en-US" sz="3000" dirty="0"/>
            </a:br>
            <a:r>
              <a:rPr lang="en-US" sz="3000" dirty="0"/>
              <a:t>Acidity</a:t>
            </a:r>
            <a:endParaRPr sz="3000" dirty="0"/>
          </a:p>
        </p:txBody>
      </p:sp>
      <p:sp>
        <p:nvSpPr>
          <p:cNvPr id="143" name="Google Shape;143;p5"/>
          <p:cNvSpPr txBox="1">
            <a:spLocks noGrp="1"/>
          </p:cNvSpPr>
          <p:nvPr>
            <p:ph type="body" idx="1"/>
          </p:nvPr>
        </p:nvSpPr>
        <p:spPr>
          <a:xfrm>
            <a:off x="457200" y="1220934"/>
            <a:ext cx="8229600" cy="46064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2000"/>
              <a:buNone/>
            </a:pPr>
            <a:r>
              <a:rPr lang="en-US"/>
              <a:t>  </a:t>
            </a:r>
            <a:endParaRPr/>
          </a:p>
        </p:txBody>
      </p:sp>
      <p:pic>
        <p:nvPicPr>
          <p:cNvPr id="144" name="Google Shape;144;p5"/>
          <p:cNvPicPr preferRelativeResize="0">
            <a:picLocks noGrp="1"/>
          </p:cNvPicPr>
          <p:nvPr>
            <p:ph type="body" idx="2"/>
          </p:nvPr>
        </p:nvPicPr>
        <p:blipFill rotWithShape="1">
          <a:blip r:embed="rId3">
            <a:alphaModFix/>
          </a:blip>
          <a:srcRect/>
          <a:stretch/>
        </p:blipFill>
        <p:spPr>
          <a:xfrm>
            <a:off x="107505" y="1213119"/>
            <a:ext cx="8824827" cy="4849013"/>
          </a:xfrm>
          <a:prstGeom prst="rect">
            <a:avLst/>
          </a:prstGeom>
          <a:noFill/>
          <a:ln>
            <a:noFill/>
          </a:ln>
        </p:spPr>
      </p:pic>
    </p:spTree>
    <p:extLst>
      <p:ext uri="{BB962C8B-B14F-4D97-AF65-F5344CB8AC3E}">
        <p14:creationId xmlns:p14="http://schemas.microsoft.com/office/powerpoint/2010/main" val="3713836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0" y="16778"/>
            <a:ext cx="9144000"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262626"/>
              </a:buClr>
              <a:buSzPts val="4000"/>
              <a:buFont typeface="Arial"/>
              <a:buNone/>
            </a:pPr>
            <a:r>
              <a:rPr lang="en-US"/>
              <a:t>How is Quality Affected?</a:t>
            </a:r>
            <a:endParaRPr/>
          </a:p>
        </p:txBody>
      </p:sp>
      <p:sp>
        <p:nvSpPr>
          <p:cNvPr id="143" name="Google Shape;143;p5"/>
          <p:cNvSpPr txBox="1">
            <a:spLocks noGrp="1"/>
          </p:cNvSpPr>
          <p:nvPr>
            <p:ph type="body" idx="1"/>
          </p:nvPr>
        </p:nvSpPr>
        <p:spPr>
          <a:xfrm>
            <a:off x="457200" y="1220934"/>
            <a:ext cx="8229600" cy="46064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2000"/>
              <a:buNone/>
            </a:pPr>
            <a:r>
              <a:rPr lang="en-US"/>
              <a:t>  </a:t>
            </a:r>
            <a:endParaRPr/>
          </a:p>
        </p:txBody>
      </p:sp>
      <p:pic>
        <p:nvPicPr>
          <p:cNvPr id="145" name="Google Shape;145;p5"/>
          <p:cNvPicPr preferRelativeResize="0"/>
          <p:nvPr/>
        </p:nvPicPr>
        <p:blipFill rotWithShape="1">
          <a:blip r:embed="rId3">
            <a:alphaModFix/>
          </a:blip>
          <a:srcRect/>
          <a:stretch/>
        </p:blipFill>
        <p:spPr>
          <a:xfrm>
            <a:off x="133352" y="1325874"/>
            <a:ext cx="8655048" cy="5108794"/>
          </a:xfrm>
          <a:prstGeom prst="rect">
            <a:avLst/>
          </a:prstGeom>
          <a:noFill/>
          <a:ln>
            <a:noFill/>
          </a:ln>
        </p:spPr>
      </p:pic>
      <p:sp>
        <p:nvSpPr>
          <p:cNvPr id="3" name="Text Placeholder 2">
            <a:extLst>
              <a:ext uri="{FF2B5EF4-FFF2-40B4-BE49-F238E27FC236}">
                <a16:creationId xmlns:a16="http://schemas.microsoft.com/office/drawing/2014/main" id="{779B3B58-184F-4BA8-816B-D735369C0CC1}"/>
              </a:ext>
            </a:extLst>
          </p:cNvPr>
          <p:cNvSpPr>
            <a:spLocks noGrp="1"/>
          </p:cNvSpPr>
          <p:nvPr>
            <p:ph type="body" idx="2"/>
          </p:nvPr>
        </p:nvSpPr>
        <p:spPr/>
        <p:txBody>
          <a:bodyPr/>
          <a:lstStyle/>
          <a:p>
            <a:endParaRPr lang="en-US" dirty="0"/>
          </a:p>
        </p:txBody>
      </p:sp>
    </p:spTree>
    <p:extLst>
      <p:ext uri="{BB962C8B-B14F-4D97-AF65-F5344CB8AC3E}">
        <p14:creationId xmlns:p14="http://schemas.microsoft.com/office/powerpoint/2010/main" val="3698367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79A3-1F79-4AFD-B653-CDEA4BA2241C}"/>
              </a:ext>
            </a:extLst>
          </p:cNvPr>
          <p:cNvSpPr>
            <a:spLocks noGrp="1"/>
          </p:cNvSpPr>
          <p:nvPr>
            <p:ph type="title"/>
          </p:nvPr>
        </p:nvSpPr>
        <p:spPr>
          <a:xfrm>
            <a:off x="1741126" y="236824"/>
            <a:ext cx="7524328" cy="1069514"/>
          </a:xfrm>
        </p:spPr>
        <p:txBody>
          <a:bodyPr/>
          <a:lstStyle/>
          <a:p>
            <a:r>
              <a:rPr lang="en-US" sz="2500" dirty="0"/>
              <a:t>Machine Learning Across Multiple Models </a:t>
            </a:r>
          </a:p>
        </p:txBody>
      </p:sp>
      <p:pic>
        <p:nvPicPr>
          <p:cNvPr id="7" name="Content Placeholder 6">
            <a:extLst>
              <a:ext uri="{FF2B5EF4-FFF2-40B4-BE49-F238E27FC236}">
                <a16:creationId xmlns:a16="http://schemas.microsoft.com/office/drawing/2014/main" id="{CBEEE63F-EA6A-4F02-83F6-0F55D95C7FFC}"/>
              </a:ext>
            </a:extLst>
          </p:cNvPr>
          <p:cNvPicPr>
            <a:picLocks noGrp="1" noChangeAspect="1"/>
          </p:cNvPicPr>
          <p:nvPr>
            <p:ph idx="1"/>
          </p:nvPr>
        </p:nvPicPr>
        <p:blipFill>
          <a:blip r:embed="rId2"/>
          <a:stretch>
            <a:fillRect/>
          </a:stretch>
        </p:blipFill>
        <p:spPr>
          <a:xfrm>
            <a:off x="0" y="1306338"/>
            <a:ext cx="9144000" cy="3934529"/>
          </a:xfrm>
        </p:spPr>
      </p:pic>
    </p:spTree>
    <p:extLst>
      <p:ext uri="{BB962C8B-B14F-4D97-AF65-F5344CB8AC3E}">
        <p14:creationId xmlns:p14="http://schemas.microsoft.com/office/powerpoint/2010/main" val="2601901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79A3-1F79-4AFD-B653-CDEA4BA2241C}"/>
              </a:ext>
            </a:extLst>
          </p:cNvPr>
          <p:cNvSpPr>
            <a:spLocks noGrp="1"/>
          </p:cNvSpPr>
          <p:nvPr>
            <p:ph type="title"/>
          </p:nvPr>
        </p:nvSpPr>
        <p:spPr>
          <a:xfrm>
            <a:off x="1741126" y="236824"/>
            <a:ext cx="7524328" cy="1069514"/>
          </a:xfrm>
        </p:spPr>
        <p:txBody>
          <a:bodyPr/>
          <a:lstStyle/>
          <a:p>
            <a:r>
              <a:rPr lang="en-US" sz="3200" dirty="0"/>
              <a:t>Random Forest</a:t>
            </a:r>
          </a:p>
        </p:txBody>
      </p:sp>
      <p:sp>
        <p:nvSpPr>
          <p:cNvPr id="3" name="Content Placeholder 2">
            <a:extLst>
              <a:ext uri="{FF2B5EF4-FFF2-40B4-BE49-F238E27FC236}">
                <a16:creationId xmlns:a16="http://schemas.microsoft.com/office/drawing/2014/main" id="{6EFCF3D2-0DDD-42EA-9A8A-EC948EA00E8C}"/>
              </a:ext>
            </a:extLst>
          </p:cNvPr>
          <p:cNvSpPr>
            <a:spLocks noGrp="1"/>
          </p:cNvSpPr>
          <p:nvPr>
            <p:ph idx="1"/>
          </p:nvPr>
        </p:nvSpPr>
        <p:spPr>
          <a:xfrm>
            <a:off x="2134072" y="1659500"/>
            <a:ext cx="6563072" cy="460648"/>
          </a:xfrm>
        </p:spPr>
        <p:txBody>
          <a:bodyPr/>
          <a:lstStyle/>
          <a:p>
            <a:r>
              <a:rPr lang="en-US" sz="1600" dirty="0"/>
              <a:t>Decision tree is a classification model which works on the concept of information gain at every node. one such very powerful assembling machine learning algorithm which works by creating multiple decision trees and then combining the output generated by each of the decision trees.</a:t>
            </a:r>
          </a:p>
          <a:p>
            <a:endParaRPr lang="en-US" dirty="0"/>
          </a:p>
        </p:txBody>
      </p:sp>
      <p:pic>
        <p:nvPicPr>
          <p:cNvPr id="8" name="Content Placeholder 7">
            <a:extLst>
              <a:ext uri="{FF2B5EF4-FFF2-40B4-BE49-F238E27FC236}">
                <a16:creationId xmlns:a16="http://schemas.microsoft.com/office/drawing/2014/main" id="{FF8C9E9D-FDF0-46E6-99F1-36BBF8AD5424}"/>
              </a:ext>
            </a:extLst>
          </p:cNvPr>
          <p:cNvPicPr>
            <a:picLocks noGrp="1" noChangeAspect="1"/>
          </p:cNvPicPr>
          <p:nvPr>
            <p:ph idx="10"/>
          </p:nvPr>
        </p:nvPicPr>
        <p:blipFill>
          <a:blip r:embed="rId2"/>
          <a:stretch>
            <a:fillRect/>
          </a:stretch>
        </p:blipFill>
        <p:spPr>
          <a:xfrm>
            <a:off x="0" y="2473309"/>
            <a:ext cx="9156306" cy="3707357"/>
          </a:xfrm>
        </p:spPr>
      </p:pic>
    </p:spTree>
    <p:extLst>
      <p:ext uri="{BB962C8B-B14F-4D97-AF65-F5344CB8AC3E}">
        <p14:creationId xmlns:p14="http://schemas.microsoft.com/office/powerpoint/2010/main" val="1240162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5F67-2E53-47A4-8B30-85749A1D5617}"/>
              </a:ext>
            </a:extLst>
          </p:cNvPr>
          <p:cNvSpPr>
            <a:spLocks noGrp="1"/>
          </p:cNvSpPr>
          <p:nvPr>
            <p:ph type="title"/>
          </p:nvPr>
        </p:nvSpPr>
        <p:spPr>
          <a:xfrm>
            <a:off x="457200" y="192624"/>
            <a:ext cx="9144000" cy="1069514"/>
          </a:xfrm>
        </p:spPr>
        <p:txBody>
          <a:bodyPr/>
          <a:lstStyle/>
          <a:p>
            <a:r>
              <a:rPr lang="en-US" sz="3200" dirty="0"/>
              <a:t>K Neighbors Classifier</a:t>
            </a:r>
          </a:p>
        </p:txBody>
      </p:sp>
      <p:pic>
        <p:nvPicPr>
          <p:cNvPr id="5" name="Content Placeholder 4">
            <a:extLst>
              <a:ext uri="{FF2B5EF4-FFF2-40B4-BE49-F238E27FC236}">
                <a16:creationId xmlns:a16="http://schemas.microsoft.com/office/drawing/2014/main" id="{2A3CC669-2A6B-422F-A1D2-F04AB379A062}"/>
              </a:ext>
            </a:extLst>
          </p:cNvPr>
          <p:cNvPicPr>
            <a:picLocks noGrp="1" noChangeAspect="1"/>
          </p:cNvPicPr>
          <p:nvPr>
            <p:ph idx="10"/>
          </p:nvPr>
        </p:nvPicPr>
        <p:blipFill>
          <a:blip r:embed="rId2"/>
          <a:stretch>
            <a:fillRect/>
          </a:stretch>
        </p:blipFill>
        <p:spPr>
          <a:xfrm>
            <a:off x="70378" y="1841625"/>
            <a:ext cx="9011329" cy="3805643"/>
          </a:xfrm>
        </p:spPr>
      </p:pic>
      <p:sp>
        <p:nvSpPr>
          <p:cNvPr id="7" name="Content Placeholder 6">
            <a:extLst>
              <a:ext uri="{FF2B5EF4-FFF2-40B4-BE49-F238E27FC236}">
                <a16:creationId xmlns:a16="http://schemas.microsoft.com/office/drawing/2014/main" id="{4326F3FD-1ED2-42D7-9FA1-11BB475C653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51317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7544" y="179197"/>
            <a:ext cx="2207923" cy="1069514"/>
          </a:xfrm>
        </p:spPr>
        <p:txBody>
          <a:bodyPr/>
          <a:lstStyle/>
          <a:p>
            <a:r>
              <a:rPr lang="en-US" altLang="ko-KR" sz="3200" dirty="0"/>
              <a:t>The Story</a:t>
            </a:r>
            <a:endParaRPr lang="ko-KR" altLang="en-US" sz="3200" i="1" dirty="0"/>
          </a:p>
        </p:txBody>
      </p:sp>
      <p:sp>
        <p:nvSpPr>
          <p:cNvPr id="6" name="Content Placeholder 5"/>
          <p:cNvSpPr>
            <a:spLocks noGrp="1"/>
          </p:cNvSpPr>
          <p:nvPr>
            <p:ph idx="1"/>
          </p:nvPr>
        </p:nvSpPr>
        <p:spPr>
          <a:xfrm>
            <a:off x="457200" y="1397001"/>
            <a:ext cx="8229600" cy="460648"/>
          </a:xfrm>
        </p:spPr>
        <p:txBody>
          <a:bodyPr/>
          <a:lstStyle/>
          <a:p>
            <a:pPr lvl="0" algn="ctr"/>
            <a:r>
              <a:rPr lang="en-US" b="1" dirty="0"/>
              <a:t>The concept of quality is important in the food and wine industry.</a:t>
            </a:r>
            <a:r>
              <a:rPr lang="en-US" dirty="0"/>
              <a:t> </a:t>
            </a:r>
            <a:endParaRPr lang="en-US" altLang="ko-KR" b="1" dirty="0">
              <a:solidFill>
                <a:schemeClr val="tx1">
                  <a:lumMod val="75000"/>
                  <a:lumOff val="25000"/>
                </a:schemeClr>
              </a:solidFill>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EC4AAE72-0324-4CBA-B32F-F40A1B4CD3D7}"/>
              </a:ext>
            </a:extLst>
          </p:cNvPr>
          <p:cNvSpPr>
            <a:spLocks noGrp="1"/>
          </p:cNvSpPr>
          <p:nvPr>
            <p:ph idx="10"/>
          </p:nvPr>
        </p:nvSpPr>
        <p:spPr>
          <a:xfrm>
            <a:off x="457200" y="2005939"/>
            <a:ext cx="8229600" cy="3600400"/>
          </a:xfrm>
        </p:spPr>
        <p:txBody>
          <a:bodyPr/>
          <a:lstStyle/>
          <a:p>
            <a:r>
              <a:rPr lang="en-US" altLang="ko-KR" dirty="0"/>
              <a:t>Given its long history, the nature and features of wine quality are rarely explained.</a:t>
            </a:r>
          </a:p>
          <a:p>
            <a:endParaRPr lang="en-US" altLang="ko-KR" dirty="0"/>
          </a:p>
          <a:p>
            <a:r>
              <a:rPr lang="en-US" altLang="ko-KR" dirty="0"/>
              <a:t>Nevertheless, an examination of perception of wine quality is considerably valuable for consumer understanding of the aesthetic attributes and nature of wine. </a:t>
            </a:r>
          </a:p>
          <a:p>
            <a:endParaRPr lang="en-US" dirty="0"/>
          </a:p>
          <a:p>
            <a:r>
              <a:rPr lang="en-US" dirty="0"/>
              <a:t>The question we want to unveil is which variables correlate with the quality of wine and which machine learning methodology is useful and can develop a criteria which can frame and inform consumer purchase. </a:t>
            </a:r>
          </a:p>
        </p:txBody>
      </p:sp>
      <p:sp>
        <p:nvSpPr>
          <p:cNvPr id="2" name="Rectangle 1">
            <a:extLst>
              <a:ext uri="{FF2B5EF4-FFF2-40B4-BE49-F238E27FC236}">
                <a16:creationId xmlns:a16="http://schemas.microsoft.com/office/drawing/2014/main" id="{A3B9D4DC-1548-4D93-BA30-60049ED1F6E4}"/>
              </a:ext>
            </a:extLst>
          </p:cNvPr>
          <p:cNvSpPr/>
          <p:nvPr/>
        </p:nvSpPr>
        <p:spPr>
          <a:xfrm>
            <a:off x="2329554" y="713954"/>
            <a:ext cx="2464136" cy="307777"/>
          </a:xfrm>
          <a:prstGeom prst="rect">
            <a:avLst/>
          </a:prstGeom>
        </p:spPr>
        <p:txBody>
          <a:bodyPr wrap="none">
            <a:spAutoFit/>
          </a:bodyPr>
          <a:lstStyle/>
          <a:p>
            <a:r>
              <a:rPr lang="en-US" altLang="ko-KR" i="1" dirty="0"/>
              <a:t>“Well, what is it about wine?”</a:t>
            </a:r>
            <a:endParaRPr lang="en-US" dirty="0"/>
          </a:p>
        </p:txBody>
      </p:sp>
    </p:spTree>
    <p:extLst>
      <p:ext uri="{BB962C8B-B14F-4D97-AF65-F5344CB8AC3E}">
        <p14:creationId xmlns:p14="http://schemas.microsoft.com/office/powerpoint/2010/main" val="1153141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79A3-1F79-4AFD-B653-CDEA4BA2241C}"/>
              </a:ext>
            </a:extLst>
          </p:cNvPr>
          <p:cNvSpPr>
            <a:spLocks noGrp="1"/>
          </p:cNvSpPr>
          <p:nvPr>
            <p:ph type="title"/>
          </p:nvPr>
        </p:nvSpPr>
        <p:spPr>
          <a:xfrm>
            <a:off x="1653444" y="199246"/>
            <a:ext cx="7524328" cy="1069514"/>
          </a:xfrm>
        </p:spPr>
        <p:txBody>
          <a:bodyPr/>
          <a:lstStyle/>
          <a:p>
            <a:r>
              <a:rPr lang="en-US" sz="3200" dirty="0"/>
              <a:t>Support Vector Classification</a:t>
            </a:r>
          </a:p>
        </p:txBody>
      </p:sp>
      <p:sp>
        <p:nvSpPr>
          <p:cNvPr id="3" name="Content Placeholder 2">
            <a:extLst>
              <a:ext uri="{FF2B5EF4-FFF2-40B4-BE49-F238E27FC236}">
                <a16:creationId xmlns:a16="http://schemas.microsoft.com/office/drawing/2014/main" id="{6EFCF3D2-0DDD-42EA-9A8A-EC948EA00E8C}"/>
              </a:ext>
            </a:extLst>
          </p:cNvPr>
          <p:cNvSpPr>
            <a:spLocks noGrp="1"/>
          </p:cNvSpPr>
          <p:nvPr>
            <p:ph idx="1"/>
          </p:nvPr>
        </p:nvSpPr>
        <p:spPr>
          <a:xfrm>
            <a:off x="2134072" y="1317573"/>
            <a:ext cx="6563072" cy="460648"/>
          </a:xfrm>
        </p:spPr>
        <p:txBody>
          <a:bodyPr/>
          <a:lstStyle/>
          <a:p>
            <a:r>
              <a:rPr lang="en-US" dirty="0"/>
              <a:t>The data classification method that separates data using hyperplanes model.</a:t>
            </a:r>
          </a:p>
          <a:p>
            <a:endParaRPr lang="en-US" dirty="0"/>
          </a:p>
        </p:txBody>
      </p:sp>
      <p:pic>
        <p:nvPicPr>
          <p:cNvPr id="12" name="Content Placeholder 11">
            <a:extLst>
              <a:ext uri="{FF2B5EF4-FFF2-40B4-BE49-F238E27FC236}">
                <a16:creationId xmlns:a16="http://schemas.microsoft.com/office/drawing/2014/main" id="{C5AFBA76-F7A7-4FA2-B82B-36824D185789}"/>
              </a:ext>
            </a:extLst>
          </p:cNvPr>
          <p:cNvPicPr>
            <a:picLocks noGrp="1" noChangeAspect="1"/>
          </p:cNvPicPr>
          <p:nvPr>
            <p:ph idx="10"/>
          </p:nvPr>
        </p:nvPicPr>
        <p:blipFill>
          <a:blip r:embed="rId2"/>
          <a:stretch>
            <a:fillRect/>
          </a:stretch>
        </p:blipFill>
        <p:spPr>
          <a:xfrm>
            <a:off x="1653444" y="2067372"/>
            <a:ext cx="7212427" cy="3029342"/>
          </a:xfrm>
        </p:spPr>
      </p:pic>
    </p:spTree>
    <p:extLst>
      <p:ext uri="{BB962C8B-B14F-4D97-AF65-F5344CB8AC3E}">
        <p14:creationId xmlns:p14="http://schemas.microsoft.com/office/powerpoint/2010/main" val="3100289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5F67-2E53-47A4-8B30-85749A1D5617}"/>
              </a:ext>
            </a:extLst>
          </p:cNvPr>
          <p:cNvSpPr>
            <a:spLocks noGrp="1"/>
          </p:cNvSpPr>
          <p:nvPr>
            <p:ph type="title"/>
          </p:nvPr>
        </p:nvSpPr>
        <p:spPr>
          <a:xfrm>
            <a:off x="457200" y="183831"/>
            <a:ext cx="9144000" cy="1069514"/>
          </a:xfrm>
        </p:spPr>
        <p:txBody>
          <a:bodyPr/>
          <a:lstStyle/>
          <a:p>
            <a:r>
              <a:rPr lang="en-US" sz="3200" dirty="0"/>
              <a:t>Logistics Regression</a:t>
            </a:r>
          </a:p>
        </p:txBody>
      </p:sp>
      <p:sp>
        <p:nvSpPr>
          <p:cNvPr id="4" name="Content Placeholder 3">
            <a:extLst>
              <a:ext uri="{FF2B5EF4-FFF2-40B4-BE49-F238E27FC236}">
                <a16:creationId xmlns:a16="http://schemas.microsoft.com/office/drawing/2014/main" id="{49546FE6-1F14-4901-973A-08359AFDEC8F}"/>
              </a:ext>
            </a:extLst>
          </p:cNvPr>
          <p:cNvSpPr>
            <a:spLocks noGrp="1"/>
          </p:cNvSpPr>
          <p:nvPr>
            <p:ph idx="10"/>
          </p:nvPr>
        </p:nvSpPr>
        <p:spPr>
          <a:xfrm>
            <a:off x="457200" y="1253345"/>
            <a:ext cx="8229600" cy="3600400"/>
          </a:xfrm>
        </p:spPr>
        <p:txBody>
          <a:bodyPr/>
          <a:lstStyle/>
          <a:p>
            <a:r>
              <a:rPr lang="en-US" sz="1600" dirty="0"/>
              <a:t>Classification algorithm that is used to predict the probability of a categorical dependent variable. In </a:t>
            </a:r>
            <a:r>
              <a:rPr lang="en-US" sz="1600" b="1" dirty="0"/>
              <a:t>logistic</a:t>
            </a:r>
            <a:r>
              <a:rPr lang="en-US" sz="1600" dirty="0"/>
              <a:t> </a:t>
            </a:r>
            <a:r>
              <a:rPr lang="en-US" sz="1600" b="1" dirty="0"/>
              <a:t>regression</a:t>
            </a:r>
            <a:r>
              <a:rPr lang="en-US" sz="1600" dirty="0"/>
              <a:t>, the dependent variable is a binary variable that contains data coded as 1 (yes, success, etc.) or 0 (no, failure, etc.).</a:t>
            </a:r>
          </a:p>
        </p:txBody>
      </p:sp>
      <p:pic>
        <p:nvPicPr>
          <p:cNvPr id="6" name="Picture 5">
            <a:extLst>
              <a:ext uri="{FF2B5EF4-FFF2-40B4-BE49-F238E27FC236}">
                <a16:creationId xmlns:a16="http://schemas.microsoft.com/office/drawing/2014/main" id="{AA7D94D5-3BD1-43B5-89DE-FDB7B9927D28}"/>
              </a:ext>
            </a:extLst>
          </p:cNvPr>
          <p:cNvPicPr>
            <a:picLocks noChangeAspect="1"/>
          </p:cNvPicPr>
          <p:nvPr/>
        </p:nvPicPr>
        <p:blipFill>
          <a:blip r:embed="rId2"/>
          <a:stretch>
            <a:fillRect/>
          </a:stretch>
        </p:blipFill>
        <p:spPr>
          <a:xfrm>
            <a:off x="117724" y="2558886"/>
            <a:ext cx="8908552" cy="3772227"/>
          </a:xfrm>
          <a:prstGeom prst="rect">
            <a:avLst/>
          </a:prstGeom>
        </p:spPr>
      </p:pic>
    </p:spTree>
    <p:extLst>
      <p:ext uri="{BB962C8B-B14F-4D97-AF65-F5344CB8AC3E}">
        <p14:creationId xmlns:p14="http://schemas.microsoft.com/office/powerpoint/2010/main" val="2725583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6d8f6cb81a_0_0"/>
          <p:cNvSpPr txBox="1">
            <a:spLocks noGrp="1"/>
          </p:cNvSpPr>
          <p:nvPr>
            <p:ph type="title"/>
          </p:nvPr>
        </p:nvSpPr>
        <p:spPr>
          <a:xfrm>
            <a:off x="1619672" y="0"/>
            <a:ext cx="75243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Summary and Considerations</a:t>
            </a:r>
            <a:endParaRPr dirty="0"/>
          </a:p>
        </p:txBody>
      </p:sp>
      <p:sp>
        <p:nvSpPr>
          <p:cNvPr id="155" name="Google Shape;155;g6d8f6cb81a_0_0"/>
          <p:cNvSpPr txBox="1">
            <a:spLocks noGrp="1"/>
          </p:cNvSpPr>
          <p:nvPr>
            <p:ph type="body" idx="2"/>
          </p:nvPr>
        </p:nvSpPr>
        <p:spPr>
          <a:xfrm>
            <a:off x="2134072" y="1844824"/>
            <a:ext cx="6563100" cy="2676376"/>
          </a:xfrm>
          <a:prstGeom prst="rect">
            <a:avLst/>
          </a:prstGeom>
        </p:spPr>
        <p:txBody>
          <a:bodyPr spcFirstLastPara="1" wrap="square" lIns="396000" tIns="45700" rIns="91425" bIns="45700" anchor="t" anchorCtr="0">
            <a:noAutofit/>
          </a:bodyPr>
          <a:lstStyle/>
          <a:p>
            <a:pPr marL="285750" lvl="0" indent="-285750" algn="l" rtl="0">
              <a:spcBef>
                <a:spcPts val="280"/>
              </a:spcBef>
              <a:spcAft>
                <a:spcPts val="0"/>
              </a:spcAft>
              <a:buFont typeface="Arial" panose="020B0604020202020204" pitchFamily="34" charset="0"/>
              <a:buChar char="•"/>
            </a:pPr>
            <a:r>
              <a:rPr lang="en-US" dirty="0"/>
              <a:t>Wine Type Ratio</a:t>
            </a:r>
          </a:p>
          <a:p>
            <a:pPr marL="285750" lvl="0" indent="-285750" algn="l" rtl="0">
              <a:spcBef>
                <a:spcPts val="280"/>
              </a:spcBef>
              <a:spcAft>
                <a:spcPts val="0"/>
              </a:spcAft>
              <a:buFont typeface="Arial" panose="020B0604020202020204" pitchFamily="34" charset="0"/>
              <a:buChar char="•"/>
            </a:pPr>
            <a:endParaRPr lang="en-US" dirty="0"/>
          </a:p>
          <a:p>
            <a:pPr marL="285750" lvl="0" indent="-285750" algn="l" rtl="0">
              <a:spcBef>
                <a:spcPts val="280"/>
              </a:spcBef>
              <a:spcAft>
                <a:spcPts val="0"/>
              </a:spcAft>
              <a:buFont typeface="Arial" panose="020B0604020202020204" pitchFamily="34" charset="0"/>
              <a:buChar char="•"/>
            </a:pPr>
            <a:r>
              <a:rPr lang="en-US" dirty="0"/>
              <a:t>Quality Parameter Ratings</a:t>
            </a:r>
          </a:p>
          <a:p>
            <a:pPr marL="285750" lvl="0" indent="-285750" algn="l" rtl="0">
              <a:spcBef>
                <a:spcPts val="280"/>
              </a:spcBef>
              <a:spcAft>
                <a:spcPts val="0"/>
              </a:spcAft>
              <a:buFont typeface="Arial" panose="020B0604020202020204" pitchFamily="34" charset="0"/>
              <a:buChar char="•"/>
            </a:pPr>
            <a:endParaRPr lang="en-US" dirty="0"/>
          </a:p>
          <a:p>
            <a:pPr marL="285750" lvl="0" indent="-285750" algn="l" rtl="0">
              <a:spcBef>
                <a:spcPts val="280"/>
              </a:spcBef>
              <a:spcAft>
                <a:spcPts val="0"/>
              </a:spcAft>
              <a:buFont typeface="Arial" panose="020B0604020202020204" pitchFamily="34" charset="0"/>
              <a:buChar char="•"/>
            </a:pPr>
            <a:r>
              <a:rPr lang="en-US" dirty="0"/>
              <a:t>Do the features truly predict quality</a:t>
            </a:r>
          </a:p>
          <a:p>
            <a:pPr marL="285750" lvl="0" indent="-285750" algn="l" rtl="0">
              <a:spcBef>
                <a:spcPts val="280"/>
              </a:spcBef>
              <a:spcAft>
                <a:spcPts val="0"/>
              </a:spcAft>
              <a:buFont typeface="Arial" panose="020B0604020202020204" pitchFamily="34" charset="0"/>
              <a:buChar char="•"/>
            </a:pPr>
            <a:endParaRPr lang="en-US" dirty="0"/>
          </a:p>
          <a:p>
            <a:pPr marL="285750" lvl="0" indent="-285750" algn="l" rtl="0">
              <a:spcBef>
                <a:spcPts val="280"/>
              </a:spcBef>
              <a:spcAft>
                <a:spcPts val="0"/>
              </a:spcAft>
              <a:buFont typeface="Arial" panose="020B0604020202020204" pitchFamily="34" charset="0"/>
              <a:buChar char="•"/>
            </a:pPr>
            <a:r>
              <a:rPr lang="en-US" dirty="0"/>
              <a:t>Some features predict better than others</a:t>
            </a:r>
          </a:p>
          <a:p>
            <a:pPr marL="742950" lvl="1" indent="-285750">
              <a:buFont typeface="Arial" panose="020B0604020202020204" pitchFamily="34" charset="0"/>
              <a:buChar char="•"/>
            </a:pPr>
            <a:r>
              <a:rPr lang="en-US" sz="1400" dirty="0"/>
              <a:t>	 Best Features  - Fixed Acidity  and Volatile acidity (86%)</a:t>
            </a:r>
          </a:p>
          <a:p>
            <a:pPr marL="742950" lvl="1" indent="-285750">
              <a:buFont typeface="Arial" panose="020B0604020202020204" pitchFamily="34" charset="0"/>
              <a:buChar char="•"/>
            </a:pPr>
            <a:r>
              <a:rPr lang="en-US" sz="1400" dirty="0"/>
              <a:t>	 Worst Features - Total Sulfur Dioxide and Density (70%)</a:t>
            </a:r>
          </a:p>
          <a:p>
            <a:pPr marL="457200" lvl="1" indent="0">
              <a:buNone/>
            </a:pPr>
            <a:endParaRPr lang="en-US" sz="1400" dirty="0"/>
          </a:p>
          <a:p>
            <a:pPr marL="285750" lvl="0" indent="-285750" algn="l" rtl="0">
              <a:spcBef>
                <a:spcPts val="280"/>
              </a:spcBef>
              <a:spcAft>
                <a:spcPts val="0"/>
              </a:spcAft>
              <a:buFont typeface="Arial" panose="020B0604020202020204" pitchFamily="34" charset="0"/>
              <a:buChar char="•"/>
            </a:pPr>
            <a:r>
              <a:rPr lang="en-US" dirty="0"/>
              <a:t>What machine learning can and cannot do</a:t>
            </a:r>
          </a:p>
          <a:p>
            <a:pPr marL="285750" lvl="0" indent="-285750" algn="l" rtl="0">
              <a:spcBef>
                <a:spcPts val="280"/>
              </a:spcBef>
              <a:spcAft>
                <a:spcPts val="0"/>
              </a:spcAft>
              <a:buFont typeface="Arial" panose="020B0604020202020204" pitchFamily="34" charset="0"/>
              <a:buChar char="•"/>
            </a:pPr>
            <a:endParaRPr lang="en-US" sz="1400" dirty="0"/>
          </a:p>
          <a:p>
            <a:pPr marL="457200" lvl="1" indent="0">
              <a:buNone/>
            </a:pPr>
            <a:endParaRPr lang="en-US" sz="1400" dirty="0"/>
          </a:p>
        </p:txBody>
      </p:sp>
    </p:spTree>
    <p:extLst>
      <p:ext uri="{BB962C8B-B14F-4D97-AF65-F5344CB8AC3E}">
        <p14:creationId xmlns:p14="http://schemas.microsoft.com/office/powerpoint/2010/main" val="1900544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
          <p:cNvSpPr txBox="1">
            <a:spLocks noGrp="1"/>
          </p:cNvSpPr>
          <p:nvPr>
            <p:ph type="title"/>
          </p:nvPr>
        </p:nvSpPr>
        <p:spPr>
          <a:xfrm>
            <a:off x="1619672" y="538055"/>
            <a:ext cx="7524328" cy="10695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3F3F3F"/>
              </a:buClr>
              <a:buSzPts val="4000"/>
              <a:buFont typeface="Arial"/>
              <a:buNone/>
            </a:pPr>
            <a:r>
              <a:rPr lang="en-US" sz="3200" dirty="0"/>
              <a:t>Data Source for machine learning</a:t>
            </a:r>
            <a:endParaRPr sz="3200" dirty="0"/>
          </a:p>
        </p:txBody>
      </p:sp>
      <p:sp>
        <p:nvSpPr>
          <p:cNvPr id="119" name="Google Shape;119;p2"/>
          <p:cNvSpPr txBox="1">
            <a:spLocks noGrp="1"/>
          </p:cNvSpPr>
          <p:nvPr>
            <p:ph type="body" idx="2"/>
          </p:nvPr>
        </p:nvSpPr>
        <p:spPr>
          <a:xfrm>
            <a:off x="2100300" y="1299838"/>
            <a:ext cx="6563072" cy="5021783"/>
          </a:xfrm>
          <a:prstGeom prst="rect">
            <a:avLst/>
          </a:prstGeom>
          <a:noFill/>
          <a:ln>
            <a:noFill/>
          </a:ln>
        </p:spPr>
        <p:txBody>
          <a:bodyPr spcFirstLastPara="1" wrap="square" lIns="396000" tIns="45700" rIns="91425" bIns="45700" anchor="t" anchorCtr="0">
            <a:noAutofit/>
          </a:bodyPr>
          <a:lstStyle/>
          <a:p>
            <a:pPr marL="0" lvl="0" indent="0"/>
            <a:r>
              <a:rPr lang="en-US" sz="1600" dirty="0">
                <a:latin typeface="+mj-lt"/>
              </a:rPr>
              <a:t>UCI offers a repository for machine learning that is publicly available for research.</a:t>
            </a:r>
          </a:p>
          <a:p>
            <a:pPr marL="0" lvl="0" indent="0"/>
            <a:endParaRPr lang="en-US" sz="1600" dirty="0">
              <a:latin typeface="+mj-lt"/>
              <a:ea typeface="Arial"/>
              <a:cs typeface="Arial"/>
              <a:sym typeface="Arial"/>
            </a:endParaRPr>
          </a:p>
          <a:p>
            <a:pPr marL="0" lvl="0" indent="0"/>
            <a:r>
              <a:rPr lang="en-US" sz="1600" dirty="0">
                <a:latin typeface="+mj-lt"/>
                <a:ea typeface="Arial"/>
                <a:cs typeface="Arial"/>
                <a:sym typeface="Arial"/>
              </a:rPr>
              <a:t>Of two datasets, based on physicochemical tests, collected almost up to 5,000 wine samples for quality research. </a:t>
            </a:r>
          </a:p>
          <a:p>
            <a:pPr marL="0" lvl="0" indent="0"/>
            <a:endParaRPr lang="en-US" sz="1600" dirty="0">
              <a:latin typeface="+mj-lt"/>
              <a:ea typeface="Arial"/>
              <a:cs typeface="Arial"/>
              <a:sym typeface="Arial"/>
            </a:endParaRPr>
          </a:p>
          <a:p>
            <a:pPr marL="0" lvl="0" indent="0"/>
            <a:r>
              <a:rPr lang="en-US" sz="1600" dirty="0">
                <a:latin typeface="+mj-lt"/>
                <a:ea typeface="Arial"/>
                <a:cs typeface="Arial"/>
                <a:sym typeface="Arial"/>
              </a:rPr>
              <a:t>Data output was created and downloadable in csv.</a:t>
            </a:r>
          </a:p>
          <a:p>
            <a:pPr marL="0" lvl="0" indent="0"/>
            <a:endParaRPr lang="en-US" sz="1600" dirty="0">
              <a:latin typeface="+mj-lt"/>
              <a:ea typeface="Arial"/>
              <a:cs typeface="Arial"/>
              <a:sym typeface="Arial"/>
            </a:endParaRPr>
          </a:p>
          <a:p>
            <a:pPr marL="0" lvl="0" indent="0"/>
            <a:r>
              <a:rPr lang="en-US" sz="1600" dirty="0">
                <a:latin typeface="+mj-lt"/>
                <a:ea typeface="Arial"/>
                <a:cs typeface="Arial"/>
                <a:sym typeface="Arial"/>
              </a:rPr>
              <a:t>Using Python Pandas, </a:t>
            </a:r>
            <a:r>
              <a:rPr lang="en-US" sz="1600">
                <a:latin typeface="+mj-lt"/>
                <a:ea typeface="Arial"/>
                <a:cs typeface="Arial"/>
                <a:sym typeface="Arial"/>
              </a:rPr>
              <a:t>Python Matplotlib, </a:t>
            </a:r>
            <a:r>
              <a:rPr lang="en-US" sz="1600" dirty="0">
                <a:latin typeface="+mj-lt"/>
                <a:ea typeface="Arial"/>
                <a:cs typeface="Arial"/>
                <a:sym typeface="Arial"/>
              </a:rPr>
              <a:t>and tableau to create visuals and chart the features and explore machine learning modules.</a:t>
            </a:r>
          </a:p>
          <a:p>
            <a:pPr marL="0" lvl="0" indent="0"/>
            <a:endParaRPr lang="en-US" sz="1600" dirty="0">
              <a:latin typeface="+mj-lt"/>
              <a:ea typeface="Arial"/>
              <a:cs typeface="Arial"/>
              <a:sym typeface="Arial"/>
            </a:endParaRPr>
          </a:p>
          <a:p>
            <a:pPr marL="0" lvl="0" indent="0"/>
            <a:endParaRPr lang="en-US" sz="1600" dirty="0">
              <a:latin typeface="+mj-lt"/>
              <a:ea typeface="Arial"/>
              <a:cs typeface="Arial"/>
              <a:sym typeface="Arial"/>
            </a:endParaRPr>
          </a:p>
          <a:p>
            <a:pPr marL="0" lvl="0" indent="0"/>
            <a:endParaRPr dirty="0">
              <a:latin typeface="Arial"/>
              <a:ea typeface="Arial"/>
              <a:cs typeface="Arial"/>
              <a:sym typeface="Arial"/>
            </a:endParaRPr>
          </a:p>
        </p:txBody>
      </p:sp>
    </p:spTree>
    <p:extLst>
      <p:ext uri="{BB962C8B-B14F-4D97-AF65-F5344CB8AC3E}">
        <p14:creationId xmlns:p14="http://schemas.microsoft.com/office/powerpoint/2010/main" val="4102287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5F67-2E53-47A4-8B30-85749A1D5617}"/>
              </a:ext>
            </a:extLst>
          </p:cNvPr>
          <p:cNvSpPr>
            <a:spLocks noGrp="1"/>
          </p:cNvSpPr>
          <p:nvPr>
            <p:ph type="title"/>
          </p:nvPr>
        </p:nvSpPr>
        <p:spPr>
          <a:xfrm>
            <a:off x="457200" y="181491"/>
            <a:ext cx="9144000" cy="1069514"/>
          </a:xfrm>
        </p:spPr>
        <p:txBody>
          <a:bodyPr/>
          <a:lstStyle/>
          <a:p>
            <a:r>
              <a:rPr lang="en-US" sz="3200" dirty="0"/>
              <a:t>Data Preparation &amp; Description </a:t>
            </a:r>
          </a:p>
        </p:txBody>
      </p:sp>
      <p:sp>
        <p:nvSpPr>
          <p:cNvPr id="3" name="Content Placeholder 2">
            <a:extLst>
              <a:ext uri="{FF2B5EF4-FFF2-40B4-BE49-F238E27FC236}">
                <a16:creationId xmlns:a16="http://schemas.microsoft.com/office/drawing/2014/main" id="{3AAEE91C-69DB-45FC-8DEB-FBDC9446EEBB}"/>
              </a:ext>
            </a:extLst>
          </p:cNvPr>
          <p:cNvSpPr>
            <a:spLocks noGrp="1"/>
          </p:cNvSpPr>
          <p:nvPr>
            <p:ph idx="1"/>
          </p:nvPr>
        </p:nvSpPr>
        <p:spPr>
          <a:xfrm>
            <a:off x="457200" y="1060722"/>
            <a:ext cx="8229600" cy="1278972"/>
          </a:xfrm>
        </p:spPr>
        <p:txBody>
          <a:bodyPr/>
          <a:lstStyle/>
          <a:p>
            <a:pPr marL="342900" indent="-342900">
              <a:buFont typeface="Arial" panose="020B0604020202020204" pitchFamily="34" charset="0"/>
              <a:buChar char="•"/>
            </a:pPr>
            <a:r>
              <a:rPr lang="en-US" sz="1600" dirty="0"/>
              <a:t>12 input variables, objective tests + 1 output variable, based on sensory data</a:t>
            </a:r>
          </a:p>
          <a:p>
            <a:pPr marL="342900" indent="-342900">
              <a:buFont typeface="Arial" panose="020B0604020202020204" pitchFamily="34" charset="0"/>
              <a:buChar char="•"/>
            </a:pPr>
            <a:r>
              <a:rPr lang="en-US" sz="1600" dirty="0"/>
              <a:t>Data cleaning – handling nulls values in Tableau</a:t>
            </a:r>
            <a:endParaRPr lang="en-US" sz="1000" dirty="0"/>
          </a:p>
        </p:txBody>
      </p:sp>
      <p:graphicFrame>
        <p:nvGraphicFramePr>
          <p:cNvPr id="5" name="Content Placeholder 5">
            <a:extLst>
              <a:ext uri="{FF2B5EF4-FFF2-40B4-BE49-F238E27FC236}">
                <a16:creationId xmlns:a16="http://schemas.microsoft.com/office/drawing/2014/main" id="{342DC9F0-83C4-4C86-899F-7C63CFD6938B}"/>
              </a:ext>
            </a:extLst>
          </p:cNvPr>
          <p:cNvGraphicFramePr>
            <a:graphicFrameLocks noGrp="1"/>
          </p:cNvGraphicFramePr>
          <p:nvPr>
            <p:ph idx="10"/>
            <p:extLst>
              <p:ext uri="{D42A27DB-BD31-4B8C-83A1-F6EECF244321}">
                <p14:modId xmlns:p14="http://schemas.microsoft.com/office/powerpoint/2010/main" val="3075855593"/>
              </p:ext>
            </p:extLst>
          </p:nvPr>
        </p:nvGraphicFramePr>
        <p:xfrm>
          <a:off x="1196544" y="2165141"/>
          <a:ext cx="6750911" cy="4069080"/>
        </p:xfrm>
        <a:graphic>
          <a:graphicData uri="http://schemas.openxmlformats.org/drawingml/2006/table">
            <a:tbl>
              <a:tblPr firstRow="1" bandRow="1">
                <a:tableStyleId>{5C22544A-7EE6-4342-B048-85BDC9FD1C3A}</a:tableStyleId>
              </a:tblPr>
              <a:tblGrid>
                <a:gridCol w="1819097">
                  <a:extLst>
                    <a:ext uri="{9D8B030D-6E8A-4147-A177-3AD203B41FA5}">
                      <a16:colId xmlns:a16="http://schemas.microsoft.com/office/drawing/2014/main" val="1594918328"/>
                    </a:ext>
                  </a:extLst>
                </a:gridCol>
                <a:gridCol w="4931814">
                  <a:extLst>
                    <a:ext uri="{9D8B030D-6E8A-4147-A177-3AD203B41FA5}">
                      <a16:colId xmlns:a16="http://schemas.microsoft.com/office/drawing/2014/main" val="68770544"/>
                    </a:ext>
                  </a:extLst>
                </a:gridCol>
              </a:tblGrid>
              <a:tr h="237320">
                <a:tc>
                  <a:txBody>
                    <a:bodyPr/>
                    <a:lstStyle/>
                    <a:p>
                      <a:pPr marL="0" algn="l" defTabSz="914400" rtl="0" eaLnBrk="1" latinLnBrk="0" hangingPunct="1"/>
                      <a:r>
                        <a:rPr lang="en-US" sz="1200" b="1" i="0" kern="1200" dirty="0">
                          <a:solidFill>
                            <a:schemeClr val="lt1"/>
                          </a:solidFill>
                          <a:latin typeface="+mj-lt"/>
                          <a:ea typeface="+mn-ea"/>
                          <a:cs typeface="+mn-cs"/>
                        </a:rPr>
                        <a:t>Variables</a:t>
                      </a:r>
                      <a:endParaRPr lang="ru-RU" sz="1200" b="1" i="0" kern="1200" dirty="0">
                        <a:solidFill>
                          <a:schemeClr val="lt1"/>
                        </a:solidFill>
                        <a:latin typeface="+mj-lt"/>
                        <a:ea typeface="+mn-ea"/>
                        <a:cs typeface="+mn-cs"/>
                      </a:endParaRPr>
                    </a:p>
                  </a:txBody>
                  <a:tcPr marL="68580" marR="68580" marT="34290" marB="34290">
                    <a:solidFill>
                      <a:srgbClr val="9D0000"/>
                    </a:solidFill>
                  </a:tcPr>
                </a:tc>
                <a:tc>
                  <a:txBody>
                    <a:bodyPr/>
                    <a:lstStyle/>
                    <a:p>
                      <a:pPr marL="0" algn="l" defTabSz="914400" rtl="0" eaLnBrk="1" latinLnBrk="0" hangingPunct="1"/>
                      <a:r>
                        <a:rPr lang="en-US" sz="1200" b="1" i="0" kern="1200" dirty="0">
                          <a:solidFill>
                            <a:schemeClr val="lt1"/>
                          </a:solidFill>
                          <a:latin typeface="+mj-lt"/>
                          <a:ea typeface="+mn-ea"/>
                          <a:cs typeface="+mn-cs"/>
                        </a:rPr>
                        <a:t>Description</a:t>
                      </a:r>
                      <a:endParaRPr lang="ru-RU" sz="1200" b="1" i="0" kern="1200" dirty="0">
                        <a:solidFill>
                          <a:schemeClr val="lt1"/>
                        </a:solidFill>
                        <a:latin typeface="+mj-lt"/>
                        <a:ea typeface="+mn-ea"/>
                        <a:cs typeface="+mn-cs"/>
                      </a:endParaRPr>
                    </a:p>
                  </a:txBody>
                  <a:tcPr marL="68580" marR="68580" marT="34290" marB="34290">
                    <a:solidFill>
                      <a:srgbClr val="9D0000"/>
                    </a:solidFill>
                  </a:tcPr>
                </a:tc>
                <a:extLst>
                  <a:ext uri="{0D108BD9-81ED-4DB2-BD59-A6C34878D82A}">
                    <a16:rowId xmlns:a16="http://schemas.microsoft.com/office/drawing/2014/main" val="3575523599"/>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1. -  Type</a:t>
                      </a:r>
                      <a:endParaRPr lang="ru-RU" sz="1200" b="1" i="0" kern="1200" dirty="0">
                        <a:solidFill>
                          <a:schemeClr val="lt1"/>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effectLst/>
                          <a:latin typeface="+mn-lt"/>
                          <a:ea typeface="+mn-ea"/>
                          <a:cs typeface="+mn-cs"/>
                        </a:rPr>
                        <a:t>Red or White</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3629130832"/>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2. -  Fixed Acidity</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tx1"/>
                          </a:solidFill>
                          <a:latin typeface="+mn-lt"/>
                          <a:ea typeface="+mn-ea"/>
                          <a:cs typeface="+mn-cs"/>
                        </a:rPr>
                        <a:t>Level of fixed acids (ex: </a:t>
                      </a:r>
                      <a:r>
                        <a:rPr lang="en-US" sz="1200" b="0" i="0" kern="1200" dirty="0">
                          <a:solidFill>
                            <a:schemeClr val="tx1"/>
                          </a:solidFill>
                          <a:effectLst/>
                          <a:latin typeface="+mn-lt"/>
                          <a:ea typeface="+mn-ea"/>
                          <a:cs typeface="+mn-cs"/>
                        </a:rPr>
                        <a:t>tartaric, malic); low level = “flat”</a:t>
                      </a:r>
                      <a:endParaRPr lang="ru-RU" sz="12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938260557"/>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3. -  Volatile Acidity</a:t>
                      </a:r>
                      <a:endParaRPr lang="ru-RU" sz="1200" b="1" i="0" kern="1200" dirty="0">
                        <a:solidFill>
                          <a:schemeClr val="lt1"/>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latin typeface="+mn-lt"/>
                          <a:ea typeface="+mn-ea"/>
                          <a:cs typeface="+mn-cs"/>
                        </a:rPr>
                        <a:t>Level of acetic acid; high levels = unpleasant, vinegar taste</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1037461547"/>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4. -  Citric Acid</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tx1"/>
                          </a:solidFill>
                          <a:latin typeface="+mn-lt"/>
                          <a:ea typeface="+mn-ea"/>
                          <a:cs typeface="+mn-cs"/>
                        </a:rPr>
                        <a:t>Added in small quantities to add flavor</a:t>
                      </a:r>
                      <a:endParaRPr lang="ru-RU" sz="12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4064098295"/>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5. -  Residual Sugar</a:t>
                      </a:r>
                      <a:endParaRPr lang="ru-RU" sz="1200" b="1" i="0" kern="1200" dirty="0">
                        <a:solidFill>
                          <a:schemeClr val="lt1"/>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latin typeface="+mn-lt"/>
                          <a:ea typeface="+mn-ea"/>
                          <a:cs typeface="+mn-cs"/>
                        </a:rPr>
                        <a:t>Amount of sugar remaining after fermentation stops</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2520716248"/>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6. -  Chlorides</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tx1"/>
                          </a:solidFill>
                          <a:latin typeface="+mn-lt"/>
                          <a:ea typeface="+mn-ea"/>
                          <a:cs typeface="+mn-cs"/>
                        </a:rPr>
                        <a:t>Amount of salt</a:t>
                      </a:r>
                      <a:endParaRPr lang="ru-RU" sz="12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2781055899"/>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7. -  Free Sulfur Dioxide</a:t>
                      </a:r>
                      <a:endParaRPr lang="ru-RU" sz="1200" b="1" i="0" kern="1200" dirty="0">
                        <a:solidFill>
                          <a:schemeClr val="lt1"/>
                        </a:solidFill>
                        <a:latin typeface="+mj-lt"/>
                        <a:ea typeface="+mn-ea"/>
                        <a:cs typeface="+mn-cs"/>
                      </a:endParaRPr>
                    </a:p>
                  </a:txBody>
                  <a:tcPr marL="68580" marR="68580" marT="34290" marB="34290">
                    <a:solidFill>
                      <a:srgbClr val="60370F"/>
                    </a:solidFill>
                  </a:tcPr>
                </a:tc>
                <a:tc>
                  <a:txBody>
                    <a:bodyPr/>
                    <a:lstStyle/>
                    <a:p>
                      <a:pPr marL="0" algn="l" defTabSz="914400" rtl="0" eaLnBrk="1" latinLnBrk="0" hangingPunct="1"/>
                      <a:r>
                        <a:rPr lang="en-US" sz="1200" b="0" i="0" kern="1200" dirty="0">
                          <a:solidFill>
                            <a:schemeClr val="dk1"/>
                          </a:solidFill>
                          <a:effectLst/>
                          <a:latin typeface="+mn-lt"/>
                          <a:ea typeface="+mn-ea"/>
                          <a:cs typeface="+mn-cs"/>
                        </a:rPr>
                        <a:t>Measure of the amount of SO</a:t>
                      </a:r>
                      <a:r>
                        <a:rPr lang="en-US" sz="1200" b="0" i="0" kern="1200" baseline="-25000" dirty="0">
                          <a:solidFill>
                            <a:schemeClr val="dk1"/>
                          </a:solidFill>
                          <a:effectLst/>
                          <a:latin typeface="+mn-lt"/>
                          <a:ea typeface="+mn-ea"/>
                          <a:cs typeface="+mn-cs"/>
                        </a:rPr>
                        <a:t>2</a:t>
                      </a:r>
                      <a:r>
                        <a:rPr lang="en-US" sz="1200" b="0" i="0" kern="1200" dirty="0">
                          <a:solidFill>
                            <a:schemeClr val="dk1"/>
                          </a:solidFill>
                          <a:effectLst/>
                          <a:latin typeface="+mn-lt"/>
                          <a:ea typeface="+mn-ea"/>
                          <a:cs typeface="+mn-cs"/>
                        </a:rPr>
                        <a:t> that is not bound to other molecules</a:t>
                      </a:r>
                      <a:endParaRPr lang="ru-RU" sz="9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2240683586"/>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8. -  Total Sulfur Dioxide</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dk1"/>
                          </a:solidFill>
                          <a:effectLst/>
                          <a:latin typeface="+mn-lt"/>
                          <a:ea typeface="+mn-ea"/>
                          <a:cs typeface="+mn-cs"/>
                        </a:rPr>
                        <a:t>Measure of both the free and bound forms of SO</a:t>
                      </a:r>
                      <a:r>
                        <a:rPr lang="en-US" sz="1200" b="0" i="0" kern="1200" baseline="-25000" dirty="0">
                          <a:solidFill>
                            <a:schemeClr val="dk1"/>
                          </a:solidFill>
                          <a:effectLst/>
                          <a:latin typeface="+mn-lt"/>
                          <a:ea typeface="+mn-ea"/>
                          <a:cs typeface="+mn-cs"/>
                        </a:rPr>
                        <a:t>2</a:t>
                      </a:r>
                      <a:endParaRPr lang="ru-RU" sz="9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2739779741"/>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9. -  Density</a:t>
                      </a:r>
                      <a:endParaRPr lang="ru-RU" sz="1200" b="1" i="0" kern="1200" dirty="0">
                        <a:solidFill>
                          <a:schemeClr val="lt1"/>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latin typeface="+mn-lt"/>
                          <a:ea typeface="+mn-ea"/>
                          <a:cs typeface="+mn-cs"/>
                        </a:rPr>
                        <a:t>Density of water depending on percent of alcohol and sugar content</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3789820273"/>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10. -  pH</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tx1"/>
                          </a:solidFill>
                          <a:latin typeface="+mn-lt"/>
                          <a:ea typeface="+mn-ea"/>
                          <a:cs typeface="+mn-cs"/>
                        </a:rPr>
                        <a:t>Describes how acidic or basic; Scale between 0 (very acidic) to 14 (very basic)</a:t>
                      </a:r>
                      <a:endParaRPr lang="ru-RU" sz="12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1062086642"/>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11. -  Sulphates</a:t>
                      </a:r>
                      <a:endParaRPr lang="ru-RU" sz="1200" b="1" i="0" kern="1200" dirty="0">
                        <a:solidFill>
                          <a:schemeClr val="lt1"/>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latin typeface="+mn-lt"/>
                          <a:ea typeface="+mn-ea"/>
                          <a:cs typeface="+mn-cs"/>
                        </a:rPr>
                        <a:t>Level of sulfur dioxide gas (S02) added</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1952012089"/>
                  </a:ext>
                </a:extLst>
              </a:tr>
              <a:tr h="237320">
                <a:tc>
                  <a:txBody>
                    <a:bodyPr/>
                    <a:lstStyle/>
                    <a:p>
                      <a:pPr marL="0" algn="l" defTabSz="914400" rtl="0" eaLnBrk="1" latinLnBrk="0" hangingPunct="1"/>
                      <a:r>
                        <a:rPr lang="en-US" sz="1200" b="1" i="0" kern="1200" dirty="0">
                          <a:solidFill>
                            <a:schemeClr val="lt1"/>
                          </a:solidFill>
                          <a:latin typeface="+mj-lt"/>
                          <a:ea typeface="+mn-ea"/>
                          <a:cs typeface="+mn-cs"/>
                        </a:rPr>
                        <a:t>12. -  Alcohol</a:t>
                      </a:r>
                      <a:endParaRPr lang="ru-RU" sz="1200" b="1" i="0" kern="1200" dirty="0">
                        <a:solidFill>
                          <a:schemeClr val="lt1"/>
                        </a:solidFill>
                        <a:latin typeface="+mj-lt"/>
                        <a:ea typeface="+mn-ea"/>
                        <a:cs typeface="+mn-cs"/>
                      </a:endParaRPr>
                    </a:p>
                  </a:txBody>
                  <a:tcPr marL="68580" marR="68580" marT="34290" marB="34290">
                    <a:solidFill>
                      <a:srgbClr val="855939"/>
                    </a:solidFill>
                  </a:tcPr>
                </a:tc>
                <a:tc>
                  <a:txBody>
                    <a:bodyPr/>
                    <a:lstStyle/>
                    <a:p>
                      <a:pPr marL="0" algn="l" defTabSz="914400" rtl="0" eaLnBrk="1" latinLnBrk="0" hangingPunct="1"/>
                      <a:r>
                        <a:rPr lang="en-US" sz="1200" b="0" i="0" kern="1200" dirty="0">
                          <a:solidFill>
                            <a:schemeClr val="tx1"/>
                          </a:solidFill>
                          <a:latin typeface="+mn-lt"/>
                          <a:ea typeface="+mn-ea"/>
                          <a:cs typeface="+mn-cs"/>
                        </a:rPr>
                        <a:t>Percent of Alcohol</a:t>
                      </a:r>
                      <a:endParaRPr lang="ru-RU" sz="1200" b="0" i="0" kern="1200" dirty="0">
                        <a:solidFill>
                          <a:schemeClr val="tx1"/>
                        </a:solidFill>
                        <a:latin typeface="+mn-lt"/>
                        <a:ea typeface="+mn-ea"/>
                        <a:cs typeface="+mn-cs"/>
                      </a:endParaRPr>
                    </a:p>
                  </a:txBody>
                  <a:tcPr marL="68580" marR="68580" marT="34290" marB="34290">
                    <a:noFill/>
                  </a:tcPr>
                </a:tc>
                <a:extLst>
                  <a:ext uri="{0D108BD9-81ED-4DB2-BD59-A6C34878D82A}">
                    <a16:rowId xmlns:a16="http://schemas.microsoft.com/office/drawing/2014/main" val="666585001"/>
                  </a:ext>
                </a:extLst>
              </a:tr>
              <a:tr h="237320">
                <a:tc>
                  <a:txBody>
                    <a:bodyPr/>
                    <a:lstStyle/>
                    <a:p>
                      <a:pPr marL="0" algn="l" defTabSz="914400" rtl="0" eaLnBrk="1" latinLnBrk="0" hangingPunct="1"/>
                      <a:r>
                        <a:rPr lang="en-US" sz="1200" b="1" i="0" kern="1200" dirty="0">
                          <a:solidFill>
                            <a:srgbClr val="FFFFFF"/>
                          </a:solidFill>
                          <a:latin typeface="+mj-lt"/>
                          <a:ea typeface="+mn-ea"/>
                          <a:cs typeface="+mn-cs"/>
                        </a:rPr>
                        <a:t>13. -  Quality</a:t>
                      </a:r>
                      <a:endParaRPr lang="ru-RU" sz="1200" b="1" i="0" kern="1200" dirty="0">
                        <a:solidFill>
                          <a:srgbClr val="FFFFFF"/>
                        </a:solidFill>
                        <a:latin typeface="+mj-lt"/>
                        <a:ea typeface="+mn-ea"/>
                        <a:cs typeface="+mn-cs"/>
                      </a:endParaRPr>
                    </a:p>
                  </a:txBody>
                  <a:tcPr marL="68580" marR="68580" marT="34290" marB="34290">
                    <a:solidFill>
                      <a:srgbClr val="8D6347"/>
                    </a:solidFill>
                  </a:tcPr>
                </a:tc>
                <a:tc>
                  <a:txBody>
                    <a:bodyPr/>
                    <a:lstStyle/>
                    <a:p>
                      <a:pPr marL="0" algn="l" defTabSz="914400" rtl="0" eaLnBrk="1" latinLnBrk="0" hangingPunct="1"/>
                      <a:r>
                        <a:rPr lang="en-US" sz="1200" b="0" i="0" kern="1200" dirty="0">
                          <a:solidFill>
                            <a:schemeClr val="tx1"/>
                          </a:solidFill>
                          <a:latin typeface="+mn-lt"/>
                          <a:ea typeface="+mn-ea"/>
                          <a:cs typeface="+mn-cs"/>
                        </a:rPr>
                        <a:t>Score between 0-10</a:t>
                      </a:r>
                      <a:endParaRPr lang="ru-RU" sz="1200" b="0" i="0" kern="1200" dirty="0">
                        <a:solidFill>
                          <a:schemeClr val="tx1"/>
                        </a:solidFill>
                        <a:latin typeface="+mn-lt"/>
                        <a:ea typeface="+mn-ea"/>
                        <a:cs typeface="+mn-cs"/>
                      </a:endParaRPr>
                    </a:p>
                  </a:txBody>
                  <a:tcPr marL="68580" marR="68580" marT="34290" marB="34290">
                    <a:solidFill>
                      <a:srgbClr val="FFF6E7"/>
                    </a:solidFill>
                  </a:tcPr>
                </a:tc>
                <a:extLst>
                  <a:ext uri="{0D108BD9-81ED-4DB2-BD59-A6C34878D82A}">
                    <a16:rowId xmlns:a16="http://schemas.microsoft.com/office/drawing/2014/main" val="1473146963"/>
                  </a:ext>
                </a:extLst>
              </a:tr>
            </a:tbl>
          </a:graphicData>
        </a:graphic>
      </p:graphicFrame>
    </p:spTree>
    <p:extLst>
      <p:ext uri="{BB962C8B-B14F-4D97-AF65-F5344CB8AC3E}">
        <p14:creationId xmlns:p14="http://schemas.microsoft.com/office/powerpoint/2010/main" val="2851304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6d8f6cb81a_0_7"/>
          <p:cNvSpPr txBox="1">
            <a:spLocks noGrp="1"/>
          </p:cNvSpPr>
          <p:nvPr>
            <p:ph type="title"/>
          </p:nvPr>
        </p:nvSpPr>
        <p:spPr>
          <a:xfrm>
            <a:off x="457200" y="271755"/>
            <a:ext cx="91440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3200" dirty="0"/>
              <a:t>Understand the Distribution</a:t>
            </a:r>
            <a:endParaRPr sz="3200" dirty="0"/>
          </a:p>
        </p:txBody>
      </p:sp>
      <p:sp>
        <p:nvSpPr>
          <p:cNvPr id="162" name="Google Shape;162;g6d8f6cb81a_0_7"/>
          <p:cNvSpPr txBox="1">
            <a:spLocks noGrp="1"/>
          </p:cNvSpPr>
          <p:nvPr>
            <p:ph type="body" idx="1"/>
          </p:nvPr>
        </p:nvSpPr>
        <p:spPr>
          <a:xfrm>
            <a:off x="457200" y="1111005"/>
            <a:ext cx="8229600" cy="460500"/>
          </a:xfrm>
          <a:prstGeom prst="rect">
            <a:avLst/>
          </a:prstGeom>
        </p:spPr>
        <p:txBody>
          <a:bodyPr spcFirstLastPara="1" wrap="square" lIns="91425" tIns="45700" rIns="91425" bIns="45700" anchor="ctr" anchorCtr="0">
            <a:noAutofit/>
          </a:bodyPr>
          <a:lstStyle/>
          <a:p>
            <a:pPr marL="0" lvl="0" indent="0" algn="l" rtl="0">
              <a:spcBef>
                <a:spcPts val="400"/>
              </a:spcBef>
              <a:spcAft>
                <a:spcPts val="0"/>
              </a:spcAft>
              <a:buNone/>
            </a:pPr>
            <a:r>
              <a:rPr lang="en-US" dirty="0"/>
              <a:t>Red Wine sample: 1600 total		White wine sample: 4899 total</a:t>
            </a:r>
          </a:p>
        </p:txBody>
      </p:sp>
      <p:sp>
        <p:nvSpPr>
          <p:cNvPr id="7" name="Google Shape;162;g6d8f6cb81a_0_7"/>
          <p:cNvSpPr txBox="1">
            <a:spLocks noGrp="1"/>
          </p:cNvSpPr>
          <p:nvPr>
            <p:ph type="body" idx="1"/>
          </p:nvPr>
        </p:nvSpPr>
        <p:spPr>
          <a:xfrm>
            <a:off x="457200" y="5892280"/>
            <a:ext cx="7675685" cy="460500"/>
          </a:xfrm>
          <a:prstGeom prst="rect">
            <a:avLst/>
          </a:prstGeom>
        </p:spPr>
        <p:txBody>
          <a:bodyPr spcFirstLastPara="1" wrap="square" lIns="91425" tIns="45700" rIns="91425" bIns="45700" anchor="ctr" anchorCtr="0">
            <a:noAutofit/>
          </a:bodyPr>
          <a:lstStyle/>
          <a:p>
            <a:pPr marL="0" lvl="0" indent="0" algn="l" rtl="0">
              <a:spcBef>
                <a:spcPts val="400"/>
              </a:spcBef>
              <a:spcAft>
                <a:spcPts val="0"/>
              </a:spcAft>
              <a:buNone/>
            </a:pPr>
            <a:r>
              <a:rPr lang="en-US" sz="1600" dirty="0"/>
              <a:t>Both display a normal distribution with the same picks at 5 and 6 on quality points.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5922"/>
            <a:ext cx="9144000" cy="4384464"/>
          </a:xfrm>
          <a:prstGeom prst="rect">
            <a:avLst/>
          </a:prstGeom>
        </p:spPr>
      </p:pic>
    </p:spTree>
    <p:extLst>
      <p:ext uri="{BB962C8B-B14F-4D97-AF65-F5344CB8AC3E}">
        <p14:creationId xmlns:p14="http://schemas.microsoft.com/office/powerpoint/2010/main" val="1154452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6d8f6cb81a_0_7"/>
          <p:cNvSpPr txBox="1">
            <a:spLocks noGrp="1"/>
          </p:cNvSpPr>
          <p:nvPr>
            <p:ph type="title"/>
          </p:nvPr>
        </p:nvSpPr>
        <p:spPr>
          <a:xfrm>
            <a:off x="457200" y="116409"/>
            <a:ext cx="91440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3200" dirty="0"/>
              <a:t>Level of Alcohol</a:t>
            </a:r>
            <a:endParaRPr sz="3200" dirty="0"/>
          </a:p>
        </p:txBody>
      </p:sp>
      <p:sp>
        <p:nvSpPr>
          <p:cNvPr id="162" name="Google Shape;162;g6d8f6cb81a_0_7"/>
          <p:cNvSpPr txBox="1">
            <a:spLocks noGrp="1"/>
          </p:cNvSpPr>
          <p:nvPr>
            <p:ph type="body" idx="1"/>
          </p:nvPr>
        </p:nvSpPr>
        <p:spPr>
          <a:xfrm>
            <a:off x="457200" y="1324006"/>
            <a:ext cx="8229600" cy="460500"/>
          </a:xfrm>
          <a:prstGeom prst="rect">
            <a:avLst/>
          </a:prstGeom>
        </p:spPr>
        <p:txBody>
          <a:bodyPr spcFirstLastPara="1" wrap="square" lIns="91425" tIns="45700" rIns="91425" bIns="45700" anchor="ctr" anchorCtr="0">
            <a:noAutofit/>
          </a:bodyPr>
          <a:lstStyle/>
          <a:p>
            <a:pPr marL="0" lvl="0" indent="0" algn="l" rtl="0">
              <a:spcBef>
                <a:spcPts val="400"/>
              </a:spcBef>
              <a:spcAft>
                <a:spcPts val="0"/>
              </a:spcAft>
              <a:buNone/>
            </a:pPr>
            <a:r>
              <a:rPr lang="en-US" sz="1800" dirty="0"/>
              <a:t>Alcohol level distribution looks skewed. Again, red wine sample is smaller but it gives the same pattern of alcohol level distribution as white wines.  Most wines have a 9.5%.  The mean is 10.49% of alcohol.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60701"/>
            <a:ext cx="9144000" cy="4384464"/>
          </a:xfrm>
          <a:prstGeom prst="rect">
            <a:avLst/>
          </a:prstGeom>
        </p:spPr>
      </p:pic>
    </p:spTree>
    <p:extLst>
      <p:ext uri="{BB962C8B-B14F-4D97-AF65-F5344CB8AC3E}">
        <p14:creationId xmlns:p14="http://schemas.microsoft.com/office/powerpoint/2010/main" val="19339628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6d8f6cb81a_0_7"/>
          <p:cNvSpPr txBox="1">
            <a:spLocks noGrp="1"/>
          </p:cNvSpPr>
          <p:nvPr>
            <p:ph type="title"/>
          </p:nvPr>
        </p:nvSpPr>
        <p:spPr>
          <a:xfrm>
            <a:off x="0" y="16778"/>
            <a:ext cx="91440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Density Comparison</a:t>
            </a:r>
            <a:endParaRPr dirty="0"/>
          </a:p>
        </p:txBody>
      </p:sp>
      <p:sp>
        <p:nvSpPr>
          <p:cNvPr id="162" name="Google Shape;162;g6d8f6cb81a_0_7"/>
          <p:cNvSpPr txBox="1">
            <a:spLocks noGrp="1"/>
          </p:cNvSpPr>
          <p:nvPr>
            <p:ph type="body" idx="1"/>
          </p:nvPr>
        </p:nvSpPr>
        <p:spPr>
          <a:xfrm>
            <a:off x="457200" y="1228114"/>
            <a:ext cx="8229600" cy="460500"/>
          </a:xfrm>
          <a:prstGeom prst="rect">
            <a:avLst/>
          </a:prstGeom>
        </p:spPr>
        <p:txBody>
          <a:bodyPr spcFirstLastPara="1" wrap="square" lIns="91425" tIns="45700" rIns="91425" bIns="45700" anchor="ctr" anchorCtr="0">
            <a:noAutofit/>
          </a:bodyPr>
          <a:lstStyle/>
          <a:p>
            <a:pPr marL="0" lvl="0" indent="0" algn="l" rtl="0">
              <a:spcBef>
                <a:spcPts val="400"/>
              </a:spcBef>
              <a:spcAft>
                <a:spcPts val="0"/>
              </a:spcAft>
              <a:buNone/>
            </a:pP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30451"/>
            <a:ext cx="9144000" cy="4384464"/>
          </a:xfrm>
          <a:prstGeom prst="rect">
            <a:avLst/>
          </a:prstGeom>
        </p:spPr>
      </p:pic>
    </p:spTree>
    <p:extLst>
      <p:ext uri="{BB962C8B-B14F-4D97-AF65-F5344CB8AC3E}">
        <p14:creationId xmlns:p14="http://schemas.microsoft.com/office/powerpoint/2010/main" val="1071647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6d8f6cb81a_0_7"/>
          <p:cNvSpPr txBox="1">
            <a:spLocks noGrp="1"/>
          </p:cNvSpPr>
          <p:nvPr>
            <p:ph type="title"/>
          </p:nvPr>
        </p:nvSpPr>
        <p:spPr>
          <a:xfrm>
            <a:off x="0" y="16778"/>
            <a:ext cx="91440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Wine Quality</a:t>
            </a:r>
            <a:endParaRPr dirty="0"/>
          </a:p>
        </p:txBody>
      </p:sp>
      <p:sp>
        <p:nvSpPr>
          <p:cNvPr id="162" name="Google Shape;162;g6d8f6cb81a_0_7"/>
          <p:cNvSpPr txBox="1">
            <a:spLocks noGrp="1"/>
          </p:cNvSpPr>
          <p:nvPr>
            <p:ph type="body" idx="1"/>
          </p:nvPr>
        </p:nvSpPr>
        <p:spPr>
          <a:xfrm>
            <a:off x="457200" y="1600201"/>
            <a:ext cx="8229600" cy="460500"/>
          </a:xfrm>
          <a:prstGeom prst="rect">
            <a:avLst/>
          </a:prstGeom>
        </p:spPr>
        <p:txBody>
          <a:bodyPr spcFirstLastPara="1" wrap="square" lIns="91425" tIns="45700" rIns="91425" bIns="45700" anchor="ctr" anchorCtr="0">
            <a:noAutofit/>
          </a:bodyPr>
          <a:lstStyle/>
          <a:p>
            <a:pPr marL="0" lvl="0" indent="0" algn="l" rtl="0">
              <a:spcBef>
                <a:spcPts val="400"/>
              </a:spcBef>
              <a:spcAft>
                <a:spcPts val="0"/>
              </a:spcAft>
              <a:buNone/>
            </a:pPr>
            <a:r>
              <a:rPr lang="en-US" dirty="0"/>
              <a:t>Red Wine sample: 1600 total		White wine sample: 4899</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06216"/>
            <a:ext cx="9144000" cy="3993013"/>
          </a:xfrm>
          <a:prstGeom prst="rect">
            <a:avLst/>
          </a:prstGeom>
        </p:spPr>
      </p:pic>
    </p:spTree>
    <p:extLst>
      <p:ext uri="{BB962C8B-B14F-4D97-AF65-F5344CB8AC3E}">
        <p14:creationId xmlns:p14="http://schemas.microsoft.com/office/powerpoint/2010/main" val="1515002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6d8f6cb81a_0_7"/>
          <p:cNvSpPr txBox="1">
            <a:spLocks noGrp="1"/>
          </p:cNvSpPr>
          <p:nvPr>
            <p:ph type="title"/>
          </p:nvPr>
        </p:nvSpPr>
        <p:spPr>
          <a:xfrm>
            <a:off x="0" y="187209"/>
            <a:ext cx="9144000" cy="1069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3200" dirty="0"/>
              <a:t>Density and Alcohol correlation</a:t>
            </a:r>
            <a:endParaRPr sz="3200" dirty="0"/>
          </a:p>
        </p:txBody>
      </p:sp>
      <p:sp>
        <p:nvSpPr>
          <p:cNvPr id="162" name="Google Shape;162;g6d8f6cb81a_0_7"/>
          <p:cNvSpPr txBox="1">
            <a:spLocks noGrp="1"/>
          </p:cNvSpPr>
          <p:nvPr>
            <p:ph type="body" idx="1"/>
          </p:nvPr>
        </p:nvSpPr>
        <p:spPr>
          <a:xfrm>
            <a:off x="457200" y="1208982"/>
            <a:ext cx="8229600" cy="460500"/>
          </a:xfrm>
          <a:prstGeom prst="rect">
            <a:avLst/>
          </a:prstGeom>
        </p:spPr>
        <p:txBody>
          <a:bodyPr spcFirstLastPara="1" wrap="square" lIns="91425" tIns="45700" rIns="91425" bIns="45700" anchor="ctr" anchorCtr="0">
            <a:noAutofit/>
          </a:bodyPr>
          <a:lstStyle/>
          <a:p>
            <a:pPr marL="0" lvl="0" indent="0">
              <a:spcBef>
                <a:spcPts val="280"/>
              </a:spcBef>
            </a:pPr>
            <a:r>
              <a:rPr lang="en-US" sz="1400" dirty="0"/>
              <a:t>Red wine by average are stronger than white wine.  In this dataset wine with less alcohol percentage are mostly white and red has more. </a:t>
            </a:r>
          </a:p>
        </p:txBody>
      </p:sp>
      <p:sp>
        <p:nvSpPr>
          <p:cNvPr id="163" name="Google Shape;163;g6d8f6cb81a_0_7"/>
          <p:cNvSpPr txBox="1">
            <a:spLocks noGrp="1"/>
          </p:cNvSpPr>
          <p:nvPr>
            <p:ph type="body" idx="2"/>
          </p:nvPr>
        </p:nvSpPr>
        <p:spPr>
          <a:xfrm>
            <a:off x="467544" y="2276872"/>
            <a:ext cx="8229600" cy="3600300"/>
          </a:xfrm>
          <a:prstGeom prst="rect">
            <a:avLst/>
          </a:prstGeom>
        </p:spPr>
        <p:txBody>
          <a:bodyPr spcFirstLastPara="1" wrap="square" lIns="396000" tIns="45700" rIns="91425" bIns="45700" anchor="t" anchorCtr="0">
            <a:noAutofit/>
          </a:bodyPr>
          <a:lstStyle/>
          <a:p>
            <a:pPr marL="0" lvl="0" indent="0" algn="l" rtl="0">
              <a:spcBef>
                <a:spcPts val="280"/>
              </a:spcBef>
              <a:spcAft>
                <a:spcPts val="0"/>
              </a:spcAft>
              <a:buNone/>
            </a:pPr>
            <a:endParaRPr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2080970"/>
            <a:ext cx="8229600" cy="4160281"/>
          </a:xfrm>
          <a:prstGeom prst="rect">
            <a:avLst/>
          </a:prstGeom>
        </p:spPr>
      </p:pic>
    </p:spTree>
    <p:extLst>
      <p:ext uri="{BB962C8B-B14F-4D97-AF65-F5344CB8AC3E}">
        <p14:creationId xmlns:p14="http://schemas.microsoft.com/office/powerpoint/2010/main" val="253091309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1093</TotalTime>
  <Words>667</Words>
  <Application>Microsoft Office PowerPoint</Application>
  <PresentationFormat>On-screen Show (4:3)</PresentationFormat>
  <Paragraphs>100</Paragraphs>
  <Slides>22</Slides>
  <Notes>16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22</vt:i4>
      </vt:variant>
    </vt:vector>
  </HeadingPairs>
  <TitlesOfParts>
    <vt:vector size="27" baseType="lpstr">
      <vt:lpstr>Malgun Gothic</vt:lpstr>
      <vt:lpstr>Arial</vt:lpstr>
      <vt:lpstr>Calibri</vt:lpstr>
      <vt:lpstr>Office Theme</vt:lpstr>
      <vt:lpstr>Custom Design</vt:lpstr>
      <vt:lpstr>PowerPoint Presentation</vt:lpstr>
      <vt:lpstr>The Story</vt:lpstr>
      <vt:lpstr>Data Source for machine learning</vt:lpstr>
      <vt:lpstr>Data Preparation &amp; Description </vt:lpstr>
      <vt:lpstr>Understand the Distribution</vt:lpstr>
      <vt:lpstr>Level of Alcohol</vt:lpstr>
      <vt:lpstr>Density Comparison</vt:lpstr>
      <vt:lpstr>Wine Quality</vt:lpstr>
      <vt:lpstr>Density and Alcohol correlation</vt:lpstr>
      <vt:lpstr>Residual Sugar vs Alcohol</vt:lpstr>
      <vt:lpstr>Quality and Citric Acid</vt:lpstr>
      <vt:lpstr>Quality vs Alcohol Content</vt:lpstr>
      <vt:lpstr>Density and Alcohol</vt:lpstr>
      <vt:lpstr>pH and Alcohol</vt:lpstr>
      <vt:lpstr>Fixed Acidity and Volatile  Acidity</vt:lpstr>
      <vt:lpstr>How is Quality Affected?</vt:lpstr>
      <vt:lpstr>Machine Learning Across Multiple Models </vt:lpstr>
      <vt:lpstr>Random Forest</vt:lpstr>
      <vt:lpstr>K Neighbors Classifier</vt:lpstr>
      <vt:lpstr>Support Vector Classification</vt:lpstr>
      <vt:lpstr>Logistics Regression</vt:lpstr>
      <vt:lpstr>Summary and Considerations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Tyler Adams</cp:lastModifiedBy>
  <cp:revision>41</cp:revision>
  <dcterms:created xsi:type="dcterms:W3CDTF">2014-04-01T16:35:38Z</dcterms:created>
  <dcterms:modified xsi:type="dcterms:W3CDTF">2020-01-15T03:21:04Z</dcterms:modified>
</cp:coreProperties>
</file>